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68" r:id="rId3"/>
    <p:sldId id="270" r:id="rId4"/>
    <p:sldId id="272" r:id="rId5"/>
    <p:sldId id="271" r:id="rId6"/>
    <p:sldId id="273" r:id="rId7"/>
    <p:sldId id="274" r:id="rId8"/>
    <p:sldId id="275" r:id="rId9"/>
    <p:sldId id="276" r:id="rId1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160" autoAdjust="0"/>
  </p:normalViewPr>
  <p:slideViewPr>
    <p:cSldViewPr snapToGrid="0">
      <p:cViewPr varScale="1">
        <p:scale>
          <a:sx n="72" d="100"/>
          <a:sy n="72" d="100"/>
        </p:scale>
        <p:origin x="660" y="78"/>
      </p:cViewPr>
      <p:guideLst>
        <p:guide pos="3840"/>
        <p:guide orient="horz" pos="2160"/>
      </p:guideLst>
    </p:cSldViewPr>
  </p:slideViewPr>
  <p:notesTextViewPr>
    <p:cViewPr>
      <p:scale>
        <a:sx n="1" d="1"/>
        <a:sy n="1" d="1"/>
      </p:scale>
      <p:origin x="0" y="0"/>
    </p:cViewPr>
  </p:notesTextViewPr>
  <p:notesViewPr>
    <p:cSldViewPr snapToGrid="0">
      <p:cViewPr varScale="1">
        <p:scale>
          <a:sx n="88" d="100"/>
          <a:sy n="88" d="100"/>
        </p:scale>
        <p:origin x="271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C4F8CAB-9427-4896-A899-09AA7557461E}" type="datetime1">
              <a:rPr lang="el-GR" smtClean="0"/>
              <a:t>6/6/2021</a:t>
            </a:fld>
            <a:endParaRPr lang="el-GR" dirty="0"/>
          </a:p>
        </p:txBody>
      </p:sp>
      <p:sp>
        <p:nvSpPr>
          <p:cNvPr id="4" name="Σύμβολο κράτησης θέσης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DE4C80B-8910-445E-8D30-7A590951118B}" type="slidenum">
              <a:rPr lang="el-GR"/>
              <a:t>‹#›</a:t>
            </a:fld>
            <a:endParaRPr lang="el-GR" dirty="0"/>
          </a:p>
        </p:txBody>
      </p:sp>
    </p:spTree>
    <p:extLst>
      <p:ext uri="{BB962C8B-B14F-4D97-AF65-F5344CB8AC3E}">
        <p14:creationId xmlns:p14="http://schemas.microsoft.com/office/powerpoint/2010/main" val="16212540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Σύμβολο κράτησης θέσης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56687C7-883D-4980-A6D1-72C956384DD2}" type="datetime1">
              <a:rPr lang="el-GR" noProof="0" smtClean="0"/>
              <a:t>6/6/2021</a:t>
            </a:fld>
            <a:endParaRPr lang="el-GR" noProof="0" dirty="0"/>
          </a:p>
        </p:txBody>
      </p:sp>
      <p:sp>
        <p:nvSpPr>
          <p:cNvPr id="4" name="Σύμβολο κράτησης θέσης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Σύμβολο κράτησης θέσης σημειώσεων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Σύμβολο κράτησης θέσης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D81F1E7-4EFD-4BFF-B438-FCD52FD36B17}" type="slidenum">
              <a:rPr lang="el-GR" noProof="0"/>
              <a:t>‹#›</a:t>
            </a:fld>
            <a:endParaRPr lang="el-GR" noProof="0" dirty="0"/>
          </a:p>
        </p:txBody>
      </p:sp>
    </p:spTree>
    <p:extLst>
      <p:ext uri="{BB962C8B-B14F-4D97-AF65-F5344CB8AC3E}">
        <p14:creationId xmlns:p14="http://schemas.microsoft.com/office/powerpoint/2010/main" val="4735619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Σύμβολο κράτησης θέσης εικόνας διαφάνειας 1"/>
          <p:cNvSpPr>
            <a:spLocks noGrp="1" noRot="1" noChangeAspect="1"/>
          </p:cNvSpPr>
          <p:nvPr>
            <p:ph type="sldImg"/>
          </p:nvPr>
        </p:nvSpPr>
        <p:spPr/>
      </p:sp>
      <p:sp>
        <p:nvSpPr>
          <p:cNvPr id="3" name="Σύμβολο κράτησης θέσης σημειώσεων 2"/>
          <p:cNvSpPr>
            <a:spLocks noGrp="1"/>
          </p:cNvSpPr>
          <p:nvPr>
            <p:ph type="body" idx="1"/>
          </p:nvPr>
        </p:nvSpPr>
        <p:spPr/>
        <p:txBody>
          <a:bodyPr/>
          <a:lstStyle/>
          <a:p>
            <a:endParaRPr lang="el-GR" dirty="0"/>
          </a:p>
        </p:txBody>
      </p:sp>
      <p:sp>
        <p:nvSpPr>
          <p:cNvPr id="4" name="Σύμβολο κράτησης θέσης αριθμού διαφάνειας 3"/>
          <p:cNvSpPr>
            <a:spLocks noGrp="1"/>
          </p:cNvSpPr>
          <p:nvPr>
            <p:ph type="sldNum" sz="quarter" idx="10"/>
          </p:nvPr>
        </p:nvSpPr>
        <p:spPr/>
        <p:txBody>
          <a:bodyPr/>
          <a:lstStyle/>
          <a:p>
            <a:pPr rtl="0"/>
            <a:fld id="{5D81F1E7-4EFD-4BFF-B438-FCD52FD36B17}" type="slidenum">
              <a:rPr lang="el-GR" smtClean="0"/>
              <a:t>1</a:t>
            </a:fld>
            <a:endParaRPr lang="el-GR" dirty="0"/>
          </a:p>
        </p:txBody>
      </p:sp>
    </p:spTree>
    <p:extLst>
      <p:ext uri="{BB962C8B-B14F-4D97-AF65-F5344CB8AC3E}">
        <p14:creationId xmlns:p14="http://schemas.microsoft.com/office/powerpoint/2010/main" val="2336373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bwMode="ltGray">
          <a:xfrm>
            <a:off x="0" y="4572000"/>
            <a:ext cx="12192000"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sp>
        <p:nvSpPr>
          <p:cNvPr id="2" name="Τίτλος 1"/>
          <p:cNvSpPr>
            <a:spLocks noGrp="1"/>
          </p:cNvSpPr>
          <p:nvPr>
            <p:ph type="ctrTitle"/>
          </p:nvPr>
        </p:nvSpPr>
        <p:spPr>
          <a:xfrm>
            <a:off x="609600" y="4740333"/>
            <a:ext cx="10972800" cy="1263534"/>
          </a:xfrm>
        </p:spPr>
        <p:txBody>
          <a:bodyPr rtlCol="0" anchor="ctr">
            <a:normAutofit/>
          </a:bodyPr>
          <a:lstStyle>
            <a:lvl1pPr algn="l">
              <a:defRPr sz="5800"/>
            </a:lvl1pPr>
          </a:lstStyle>
          <a:p>
            <a:pPr rtl="0"/>
            <a:r>
              <a:rPr lang="el-GR"/>
              <a:t>Κάντε κλικ για να επεξεργαστείτε τον τίτλο υποδείγματος</a:t>
            </a:r>
            <a:endParaRPr lang="el-GR" dirty="0"/>
          </a:p>
        </p:txBody>
      </p:sp>
      <p:cxnSp>
        <p:nvCxnSpPr>
          <p:cNvPr id="8" name="Ευθεία γραμμή σύνδεσης 7"/>
          <p:cNvCxnSpPr/>
          <p:nvPr/>
        </p:nvCxnSpPr>
        <p:spPr>
          <a:xfrm>
            <a:off x="0" y="6210300"/>
            <a:ext cx="12192000" cy="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3" name="Υπότιτλος 2"/>
          <p:cNvSpPr>
            <a:spLocks noGrp="1"/>
          </p:cNvSpPr>
          <p:nvPr>
            <p:ph type="subTitle" idx="1"/>
          </p:nvPr>
        </p:nvSpPr>
        <p:spPr>
          <a:xfrm>
            <a:off x="609600" y="6286500"/>
            <a:ext cx="10972800" cy="457200"/>
          </a:xfrm>
        </p:spPr>
        <p:txBody>
          <a:bodyPr rtlCol="0" anchor="ctr">
            <a:normAutofit/>
          </a:bodyPr>
          <a:lstStyle>
            <a:lvl1pPr marL="0" indent="0" algn="l">
              <a:spcBef>
                <a:spcPts val="0"/>
              </a:spcBef>
              <a:buNone/>
              <a:defRPr sz="1800">
                <a:solidFill>
                  <a:schemeClr val="tx1">
                    <a:lumMod val="50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l-GR"/>
              <a:t>Κάντε κλικ για να επεξεργαστείτε τον υπότιτλο του υποδείγματος</a:t>
            </a:r>
            <a:endParaRPr lang="el-GR" dirty="0"/>
          </a:p>
        </p:txBody>
      </p:sp>
      <p:pic>
        <p:nvPicPr>
          <p:cNvPr id="9" name="Εικόνα 8" descr="Κοντινό πλάνο δοκιμαστικών σωλήνων"/>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524" y="0"/>
            <a:ext cx="12188952" cy="4571999"/>
          </a:xfrm>
          <a:prstGeom prst="rect">
            <a:avLst/>
          </a:prstGeom>
        </p:spPr>
      </p:pic>
    </p:spTree>
    <p:extLst>
      <p:ext uri="{BB962C8B-B14F-4D97-AF65-F5344CB8AC3E}">
        <p14:creationId xmlns:p14="http://schemas.microsoft.com/office/powerpoint/2010/main" val="153116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6" name="Σύμβολο κράτησης θέσης αριθμού διαφάνειας 3"/>
          <p:cNvSpPr>
            <a:spLocks noGrp="1"/>
          </p:cNvSpPr>
          <p:nvPr>
            <p:ph type="sldNum" sz="quarter" idx="12"/>
          </p:nvPr>
        </p:nvSpPr>
        <p:spPr/>
        <p:txBody>
          <a:bodyPr rtlCol="0"/>
          <a:lstStyle/>
          <a:p>
            <a:pPr rtl="0"/>
            <a:fld id="{5F4C9F40-B079-4B71-A627-7266DFEA7F03}" type="slidenum">
              <a:rPr lang="el-GR" noProof="0"/>
              <a:t>‹#›</a:t>
            </a:fld>
            <a:endParaRPr lang="el-GR" noProof="0"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4" name="Σύμβολο κράτησης ημερομηνίας 5"/>
          <p:cNvSpPr>
            <a:spLocks noGrp="1"/>
          </p:cNvSpPr>
          <p:nvPr>
            <p:ph type="dt" sz="half" idx="10"/>
          </p:nvPr>
        </p:nvSpPr>
        <p:spPr/>
        <p:txBody>
          <a:bodyPr rtlCol="0"/>
          <a:lstStyle/>
          <a:p>
            <a:pPr rtl="0"/>
            <a:fld id="{27BAA926-1E30-4225-8C3D-F2AE34F2E7BD}" type="datetime1">
              <a:rPr lang="el-GR" noProof="0" smtClean="0"/>
              <a:t>6/6/2021</a:t>
            </a:fld>
            <a:endParaRPr lang="el-GR" noProof="0" dirty="0"/>
          </a:p>
        </p:txBody>
      </p:sp>
    </p:spTree>
    <p:extLst>
      <p:ext uri="{BB962C8B-B14F-4D97-AF65-F5344CB8AC3E}">
        <p14:creationId xmlns:p14="http://schemas.microsoft.com/office/powerpoint/2010/main" val="322155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Ορθογώνιο 6"/>
          <p:cNvSpPr/>
          <p:nvPr/>
        </p:nvSpPr>
        <p:spPr bwMode="ltGray">
          <a:xfrm>
            <a:off x="9310254" y="0"/>
            <a:ext cx="288174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cxnSp>
        <p:nvCxnSpPr>
          <p:cNvPr id="8" name="Ευθεία γραμμή σύνδεσης 7"/>
          <p:cNvCxnSpPr/>
          <p:nvPr/>
        </p:nvCxnSpPr>
        <p:spPr>
          <a:xfrm flipH="1">
            <a:off x="9310254" y="0"/>
            <a:ext cx="1" cy="685800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2" name="Κατακόρυφος τίτλος 1"/>
          <p:cNvSpPr>
            <a:spLocks noGrp="1"/>
          </p:cNvSpPr>
          <p:nvPr>
            <p:ph type="title" orient="vert"/>
          </p:nvPr>
        </p:nvSpPr>
        <p:spPr>
          <a:xfrm>
            <a:off x="9486900" y="685800"/>
            <a:ext cx="2324100" cy="5486399"/>
          </a:xfrm>
        </p:spPr>
        <p:txBody>
          <a:bodyPr vert="eaVert" rtlCol="0"/>
          <a:lstStyle/>
          <a:p>
            <a:pPr rtl="0"/>
            <a:r>
              <a:rPr lang="el-GR"/>
              <a:t>Κάντε κλικ για να επεξεργαστείτε τον τίτλο υποδείγματος</a:t>
            </a:r>
            <a:endParaRPr lang="el-GR" dirty="0"/>
          </a:p>
        </p:txBody>
      </p:sp>
      <p:sp>
        <p:nvSpPr>
          <p:cNvPr id="3" name="Σύμβολο κράτησης θέσης κατακόρυφου κειμένου 2"/>
          <p:cNvSpPr>
            <a:spLocks noGrp="1"/>
          </p:cNvSpPr>
          <p:nvPr>
            <p:ph type="body" orient="vert" idx="1"/>
          </p:nvPr>
        </p:nvSpPr>
        <p:spPr>
          <a:xfrm>
            <a:off x="838199" y="685800"/>
            <a:ext cx="8105775" cy="5486399"/>
          </a:xfrm>
        </p:spPr>
        <p:txBody>
          <a:bodyPr vert="eaVert"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6" name="Σύμβολο κράτησης θέσης αριθμού διαφάνειας 3"/>
          <p:cNvSpPr>
            <a:spLocks noGrp="1"/>
          </p:cNvSpPr>
          <p:nvPr>
            <p:ph type="sldNum" sz="quarter" idx="12"/>
          </p:nvPr>
        </p:nvSpPr>
        <p:spPr/>
        <p:txBody>
          <a:bodyPr rtlCol="0"/>
          <a:lstStyle/>
          <a:p>
            <a:pPr rtl="0"/>
            <a:fld id="{5F4C9F40-B079-4B71-A627-7266DFEA7F03}" type="slidenum">
              <a:rPr lang="el-GR"/>
              <a:t>‹#›</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ημερομηνίας 5"/>
          <p:cNvSpPr>
            <a:spLocks noGrp="1"/>
          </p:cNvSpPr>
          <p:nvPr>
            <p:ph type="dt" sz="half" idx="10"/>
          </p:nvPr>
        </p:nvSpPr>
        <p:spPr/>
        <p:txBody>
          <a:bodyPr rtlCol="0"/>
          <a:lstStyle/>
          <a:p>
            <a:pPr rtl="0"/>
            <a:fld id="{18BEAC4E-2ED0-4361-B6B2-5C497D8BFA04}" type="datetime1">
              <a:rPr lang="el-GR" smtClean="0"/>
              <a:t>6/6/2021</a:t>
            </a:fld>
            <a:endParaRPr lang="el-GR" dirty="0"/>
          </a:p>
        </p:txBody>
      </p:sp>
    </p:spTree>
    <p:extLst>
      <p:ext uri="{BB962C8B-B14F-4D97-AF65-F5344CB8AC3E}">
        <p14:creationId xmlns:p14="http://schemas.microsoft.com/office/powerpoint/2010/main" val="86264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GR" dirty="0"/>
          </a:p>
        </p:txBody>
      </p:sp>
      <p:sp>
        <p:nvSpPr>
          <p:cNvPr id="3" name="Σύμβολο κράτησης θέσης περιεχομένου 2"/>
          <p:cNvSpPr>
            <a:spLocks noGrp="1"/>
          </p:cNvSpPr>
          <p:nvPr>
            <p:ph idx="1"/>
          </p:nvPr>
        </p:nvSpPr>
        <p:spPr/>
        <p:txBody>
          <a:bodyPr rtlCol="0"/>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
        <p:nvSpPr>
          <p:cNvPr id="6" name="Σύμβολο κράτησης θέσης αριθμού διαφάνειας 3"/>
          <p:cNvSpPr>
            <a:spLocks noGrp="1"/>
          </p:cNvSpPr>
          <p:nvPr>
            <p:ph type="sldNum" sz="quarter" idx="12"/>
          </p:nvPr>
        </p:nvSpPr>
        <p:spPr/>
        <p:txBody>
          <a:bodyPr rtlCol="0"/>
          <a:lstStyle/>
          <a:p>
            <a:pPr rtl="0"/>
            <a:fld id="{5F4C9F40-B079-4B71-A627-7266DFEA7F03}" type="slidenum">
              <a:rPr lang="el-GR"/>
              <a:t>‹#›</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dirty="0"/>
          </a:p>
        </p:txBody>
      </p:sp>
      <p:sp>
        <p:nvSpPr>
          <p:cNvPr id="4" name="Σύμβολο κράτησης ημερομηνίας 5"/>
          <p:cNvSpPr>
            <a:spLocks noGrp="1"/>
          </p:cNvSpPr>
          <p:nvPr>
            <p:ph type="dt" sz="half" idx="10"/>
          </p:nvPr>
        </p:nvSpPr>
        <p:spPr/>
        <p:txBody>
          <a:bodyPr rtlCol="0"/>
          <a:lstStyle/>
          <a:p>
            <a:pPr rtl="0"/>
            <a:fld id="{DA809B61-A37D-48BB-8F35-1BE86F355DC4}" type="datetime1">
              <a:rPr lang="el-GR" smtClean="0"/>
              <a:t>6/6/2021</a:t>
            </a:fld>
            <a:endParaRPr lang="el-GR" dirty="0"/>
          </a:p>
        </p:txBody>
      </p:sp>
    </p:spTree>
    <p:extLst>
      <p:ext uri="{BB962C8B-B14F-4D97-AF65-F5344CB8AC3E}">
        <p14:creationId xmlns:p14="http://schemas.microsoft.com/office/powerpoint/2010/main" val="2253080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Ορθογώνιο 6"/>
          <p:cNvSpPr/>
          <p:nvPr/>
        </p:nvSpPr>
        <p:spPr bwMode="ltGray">
          <a:xfrm>
            <a:off x="0" y="0"/>
            <a:ext cx="12192000" cy="571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title"/>
          </p:nvPr>
        </p:nvSpPr>
        <p:spPr>
          <a:xfrm>
            <a:off x="609600" y="3153095"/>
            <a:ext cx="10972800" cy="2286000"/>
          </a:xfrm>
        </p:spPr>
        <p:txBody>
          <a:bodyPr rtlCol="0" anchor="b">
            <a:normAutofit/>
          </a:bodyPr>
          <a:lstStyle>
            <a:lvl1pPr>
              <a:defRPr sz="5800" b="0"/>
            </a:lvl1pPr>
          </a:lstStyle>
          <a:p>
            <a:pPr rtl="0"/>
            <a:r>
              <a:rPr lang="el-GR" noProof="0"/>
              <a:t>Κάντε κλικ για να επεξεργαστείτε τον τίτλο υποδείγματος</a:t>
            </a:r>
            <a:endParaRPr lang="el-GR" noProof="0" dirty="0"/>
          </a:p>
        </p:txBody>
      </p:sp>
      <p:cxnSp>
        <p:nvCxnSpPr>
          <p:cNvPr id="8" name="Ευθεία γραμμή σύνδεσης 7"/>
          <p:cNvCxnSpPr/>
          <p:nvPr/>
        </p:nvCxnSpPr>
        <p:spPr>
          <a:xfrm>
            <a:off x="0" y="5753100"/>
            <a:ext cx="12192000" cy="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3" name="Σύμβολο κράτησης θέσης κειμένου 2"/>
          <p:cNvSpPr>
            <a:spLocks noGrp="1"/>
          </p:cNvSpPr>
          <p:nvPr>
            <p:ph type="body" idx="1"/>
          </p:nvPr>
        </p:nvSpPr>
        <p:spPr>
          <a:xfrm>
            <a:off x="603250" y="5864054"/>
            <a:ext cx="10972800" cy="450042"/>
          </a:xfrm>
        </p:spPr>
        <p:txBody>
          <a:bodyPr rtlCol="0" anchor="ctr"/>
          <a:lstStyle>
            <a:lvl1pPr marL="0" indent="0">
              <a:spcBef>
                <a:spcPts val="0"/>
              </a:spcBef>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Tree>
    <p:extLst>
      <p:ext uri="{BB962C8B-B14F-4D97-AF65-F5344CB8AC3E}">
        <p14:creationId xmlns:p14="http://schemas.microsoft.com/office/powerpoint/2010/main" val="293724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κύριου τίτλου</a:t>
            </a:r>
          </a:p>
        </p:txBody>
      </p:sp>
      <p:sp>
        <p:nvSpPr>
          <p:cNvPr id="3" name="Σύμβολο κράτησης θέσης περιεχομένου 2"/>
          <p:cNvSpPr>
            <a:spLocks noGrp="1"/>
          </p:cNvSpPr>
          <p:nvPr>
            <p:ph sz="half" idx="1"/>
          </p:nvPr>
        </p:nvSpPr>
        <p:spPr>
          <a:xfrm>
            <a:off x="1066800" y="1714501"/>
            <a:ext cx="4752109" cy="4457700"/>
          </a:xfrm>
        </p:spPr>
        <p:txBody>
          <a:bodyPr rtlCol="0">
            <a:normAutofit/>
          </a:bodyPr>
          <a:lstStyle>
            <a:lvl1pPr>
              <a:spcBef>
                <a:spcPts val="2000"/>
              </a:spcBef>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Σύμβολο κράτησης θέσης περιεχομένου 3"/>
          <p:cNvSpPr>
            <a:spLocks noGrp="1"/>
          </p:cNvSpPr>
          <p:nvPr>
            <p:ph sz="half" idx="2"/>
          </p:nvPr>
        </p:nvSpPr>
        <p:spPr>
          <a:xfrm>
            <a:off x="6373091" y="1714501"/>
            <a:ext cx="4752109" cy="4457700"/>
          </a:xfrm>
        </p:spPr>
        <p:txBody>
          <a:bodyPr rtlCol="0">
            <a:normAutofit/>
          </a:bodyPr>
          <a:lstStyle>
            <a:lvl1pPr>
              <a:spcBef>
                <a:spcPts val="2000"/>
              </a:spcBef>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7" name="Σύμβολο κράτησης θέσης αριθμού διαφάνειας 4"/>
          <p:cNvSpPr>
            <a:spLocks noGrp="1"/>
          </p:cNvSpPr>
          <p:nvPr>
            <p:ph type="sldNum" sz="quarter" idx="12"/>
          </p:nvPr>
        </p:nvSpPr>
        <p:spPr/>
        <p:txBody>
          <a:bodyPr rtlCol="0"/>
          <a:lstStyle/>
          <a:p>
            <a:pPr rtl="0"/>
            <a:fld id="{5F4C9F40-B079-4B71-A627-7266DFEA7F03}" type="slidenum">
              <a:rPr lang="el-GR" noProof="0"/>
              <a:t>‹#›</a:t>
            </a:fld>
            <a:endParaRPr lang="el-GR" noProof="0"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5" name="Σύμβολο κράτησης θέσης ημερομηνίας 6"/>
          <p:cNvSpPr>
            <a:spLocks noGrp="1"/>
          </p:cNvSpPr>
          <p:nvPr>
            <p:ph type="dt" sz="half" idx="10"/>
          </p:nvPr>
        </p:nvSpPr>
        <p:spPr/>
        <p:txBody>
          <a:bodyPr rtlCol="0"/>
          <a:lstStyle/>
          <a:p>
            <a:pPr rtl="0"/>
            <a:fld id="{78736609-D1BF-40D4-AF17-65BC05CD06FD}" type="datetime1">
              <a:rPr lang="el-GR" noProof="0" smtClean="0"/>
              <a:t>6/6/2021</a:t>
            </a:fld>
            <a:endParaRPr lang="el-GR" noProof="0" dirty="0"/>
          </a:p>
        </p:txBody>
      </p:sp>
    </p:spTree>
    <p:extLst>
      <p:ext uri="{BB962C8B-B14F-4D97-AF65-F5344CB8AC3E}">
        <p14:creationId xmlns:p14="http://schemas.microsoft.com/office/powerpoint/2010/main" val="407238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rtl="0">
              <a:defRPr/>
            </a:lvl1pPr>
          </a:lstStyle>
          <a:p>
            <a:pPr rtl="0"/>
            <a:r>
              <a:rPr lang="el-GR" noProof="0" dirty="0"/>
              <a:t>Κάντε κλικ για να επεξεργαστείτε το Στυλ κύριου τίτλου</a:t>
            </a:r>
          </a:p>
        </p:txBody>
      </p:sp>
      <p:sp>
        <p:nvSpPr>
          <p:cNvPr id="3" name="Σύμβολο κράτησης θέσης κειμένου 2"/>
          <p:cNvSpPr>
            <a:spLocks noGrp="1"/>
          </p:cNvSpPr>
          <p:nvPr>
            <p:ph type="body" idx="1"/>
          </p:nvPr>
        </p:nvSpPr>
        <p:spPr>
          <a:xfrm>
            <a:off x="1066800" y="1529541"/>
            <a:ext cx="4754880" cy="811583"/>
          </a:xfrm>
        </p:spPr>
        <p:txBody>
          <a:bodyPr rtlCol="0" anchor="b"/>
          <a:lstStyle>
            <a:lvl1pPr marL="0" indent="0">
              <a:lnSpc>
                <a:spcPct val="90000"/>
              </a:lnSpc>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Σύμβολο κράτησης θέσης περιεχομένου 3"/>
          <p:cNvSpPr>
            <a:spLocks noGrp="1"/>
          </p:cNvSpPr>
          <p:nvPr>
            <p:ph sz="half" idx="2"/>
          </p:nvPr>
        </p:nvSpPr>
        <p:spPr>
          <a:xfrm>
            <a:off x="1066800" y="2484692"/>
            <a:ext cx="4754880" cy="3687508"/>
          </a:xfrm>
        </p:spPr>
        <p:txBody>
          <a:bodyPr rtlCol="0"/>
          <a:lstStyle>
            <a:lvl1pPr>
              <a:spcBef>
                <a:spcPts val="2000"/>
              </a:spcBef>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Σύμβολο κράτησης θέσης κειμένου 4"/>
          <p:cNvSpPr>
            <a:spLocks noGrp="1"/>
          </p:cNvSpPr>
          <p:nvPr>
            <p:ph type="body" sz="quarter" idx="3"/>
          </p:nvPr>
        </p:nvSpPr>
        <p:spPr>
          <a:xfrm>
            <a:off x="6370320" y="1529541"/>
            <a:ext cx="4754880" cy="811583"/>
          </a:xfrm>
        </p:spPr>
        <p:txBody>
          <a:bodyPr rtlCol="0" anchor="b"/>
          <a:lstStyle>
            <a:lvl1pPr marL="0" indent="0">
              <a:lnSpc>
                <a:spcPct val="90000"/>
              </a:lnSpc>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Σύμβολο κράτησης θέσης περιεχομένου 5"/>
          <p:cNvSpPr>
            <a:spLocks noGrp="1"/>
          </p:cNvSpPr>
          <p:nvPr>
            <p:ph sz="quarter" idx="4"/>
          </p:nvPr>
        </p:nvSpPr>
        <p:spPr>
          <a:xfrm>
            <a:off x="6370320" y="2484692"/>
            <a:ext cx="4754880" cy="3687508"/>
          </a:xfrm>
        </p:spPr>
        <p:txBody>
          <a:bodyPr rtlCol="0"/>
          <a:lstStyle>
            <a:lvl1pPr>
              <a:spcBef>
                <a:spcPts val="2000"/>
              </a:spcBef>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9" name="Σύμβολο κράτησης θέσης αριθμού διαφάνειας 6"/>
          <p:cNvSpPr>
            <a:spLocks noGrp="1"/>
          </p:cNvSpPr>
          <p:nvPr>
            <p:ph type="sldNum" sz="quarter" idx="12"/>
          </p:nvPr>
        </p:nvSpPr>
        <p:spPr/>
        <p:txBody>
          <a:bodyPr rtlCol="0"/>
          <a:lstStyle/>
          <a:p>
            <a:pPr rtl="0"/>
            <a:fld id="{5F4C9F40-B079-4B71-A627-7266DFEA7F03}" type="slidenum">
              <a:rPr lang="el-GR" noProof="0"/>
              <a:t>‹#›</a:t>
            </a:fld>
            <a:endParaRPr lang="el-GR" noProof="0" dirty="0"/>
          </a:p>
        </p:txBody>
      </p:sp>
      <p:sp>
        <p:nvSpPr>
          <p:cNvPr id="8" name="Σύμβολο κράτησης θέσης υποσέλιδου 7"/>
          <p:cNvSpPr>
            <a:spLocks noGrp="1"/>
          </p:cNvSpPr>
          <p:nvPr>
            <p:ph type="ftr" sz="quarter" idx="11"/>
          </p:nvPr>
        </p:nvSpPr>
        <p:spPr/>
        <p:txBody>
          <a:bodyPr rtlCol="0"/>
          <a:lstStyle/>
          <a:p>
            <a:pPr rtl="0"/>
            <a:endParaRPr lang="el-GR" noProof="0" dirty="0"/>
          </a:p>
        </p:txBody>
      </p:sp>
      <p:sp>
        <p:nvSpPr>
          <p:cNvPr id="7" name="Θέση ημερομηνίας 8"/>
          <p:cNvSpPr>
            <a:spLocks noGrp="1"/>
          </p:cNvSpPr>
          <p:nvPr>
            <p:ph type="dt" sz="half" idx="10"/>
          </p:nvPr>
        </p:nvSpPr>
        <p:spPr/>
        <p:txBody>
          <a:bodyPr rtlCol="0"/>
          <a:lstStyle/>
          <a:p>
            <a:pPr rtl="0"/>
            <a:fld id="{21E23892-EE88-4E19-ACFC-ADE7427788DA}" type="datetime1">
              <a:rPr lang="el-GR" noProof="0" smtClean="0"/>
              <a:t>6/6/2021</a:t>
            </a:fld>
            <a:endParaRPr lang="el-GR" noProof="0" dirty="0"/>
          </a:p>
        </p:txBody>
      </p:sp>
    </p:spTree>
    <p:extLst>
      <p:ext uri="{BB962C8B-B14F-4D97-AF65-F5344CB8AC3E}">
        <p14:creationId xmlns:p14="http://schemas.microsoft.com/office/powerpoint/2010/main" val="96062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a:t>Κάντε κλικ για να επεξεργαστείτε τον τίτλο υποδείγματος</a:t>
            </a:r>
            <a:endParaRPr lang="el-GR" dirty="0"/>
          </a:p>
        </p:txBody>
      </p:sp>
      <p:sp>
        <p:nvSpPr>
          <p:cNvPr id="5" name="Θέση αριθμού διαφάνειας 2"/>
          <p:cNvSpPr>
            <a:spLocks noGrp="1"/>
          </p:cNvSpPr>
          <p:nvPr>
            <p:ph type="sldNum" sz="quarter" idx="12"/>
          </p:nvPr>
        </p:nvSpPr>
        <p:spPr/>
        <p:txBody>
          <a:bodyPr rtlCol="0"/>
          <a:lstStyle/>
          <a:p>
            <a:pPr rtl="0"/>
            <a:fld id="{5F4C9F40-B079-4B71-A627-7266DFEA7F03}" type="slidenum">
              <a:rPr lang="el-GR"/>
              <a:t>‹#›</a:t>
            </a:fld>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dirty="0"/>
          </a:p>
        </p:txBody>
      </p:sp>
      <p:sp>
        <p:nvSpPr>
          <p:cNvPr id="3" name="Σύμβολο κράτησης ημερομηνίας 5"/>
          <p:cNvSpPr>
            <a:spLocks noGrp="1"/>
          </p:cNvSpPr>
          <p:nvPr>
            <p:ph type="dt" sz="half" idx="10"/>
          </p:nvPr>
        </p:nvSpPr>
        <p:spPr/>
        <p:txBody>
          <a:bodyPr rtlCol="0"/>
          <a:lstStyle/>
          <a:p>
            <a:pPr rtl="0"/>
            <a:fld id="{7BC59C60-0A1C-44B7-8145-A614BA9EA6E4}" type="datetime1">
              <a:rPr lang="el-GR" smtClean="0"/>
              <a:t>6/6/2021</a:t>
            </a:fld>
            <a:endParaRPr lang="el-GR" dirty="0"/>
          </a:p>
        </p:txBody>
      </p:sp>
    </p:spTree>
    <p:extLst>
      <p:ext uri="{BB962C8B-B14F-4D97-AF65-F5344CB8AC3E}">
        <p14:creationId xmlns:p14="http://schemas.microsoft.com/office/powerpoint/2010/main" val="2515942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Κενό">
    <p:spTree>
      <p:nvGrpSpPr>
        <p:cNvPr id="1" name=""/>
        <p:cNvGrpSpPr/>
        <p:nvPr/>
      </p:nvGrpSpPr>
      <p:grpSpPr>
        <a:xfrm>
          <a:off x="0" y="0"/>
          <a:ext cx="0" cy="0"/>
          <a:chOff x="0" y="0"/>
          <a:chExt cx="0" cy="0"/>
        </a:xfrm>
      </p:grpSpPr>
      <p:sp>
        <p:nvSpPr>
          <p:cNvPr id="4" name="Θέση αριθμού διαφάνειας 1"/>
          <p:cNvSpPr>
            <a:spLocks noGrp="1"/>
          </p:cNvSpPr>
          <p:nvPr>
            <p:ph type="sldNum" sz="quarter" idx="12"/>
          </p:nvPr>
        </p:nvSpPr>
        <p:spPr/>
        <p:txBody>
          <a:bodyPr rtlCol="0"/>
          <a:lstStyle/>
          <a:p>
            <a:pPr rtl="0"/>
            <a:fld id="{5F4C9F40-B079-4B71-A627-7266DFEA7F03}" type="slidenum">
              <a:rPr lang="el-GR" noProof="0"/>
              <a:t>‹#›</a:t>
            </a:fld>
            <a:endParaRPr lang="el-GR" noProof="0" dirty="0"/>
          </a:p>
        </p:txBody>
      </p:sp>
      <p:sp>
        <p:nvSpPr>
          <p:cNvPr id="3" name="Σύμβολο κράτησης θέσης υποσέλιδου 2"/>
          <p:cNvSpPr>
            <a:spLocks noGrp="1"/>
          </p:cNvSpPr>
          <p:nvPr>
            <p:ph type="ftr" sz="quarter" idx="11"/>
          </p:nvPr>
        </p:nvSpPr>
        <p:spPr/>
        <p:txBody>
          <a:bodyPr rtlCol="0"/>
          <a:lstStyle/>
          <a:p>
            <a:pPr rtl="0"/>
            <a:endParaRPr lang="el-GR" noProof="0" dirty="0"/>
          </a:p>
        </p:txBody>
      </p:sp>
      <p:sp>
        <p:nvSpPr>
          <p:cNvPr id="2" name="Σύμβολο κράτησης θέσης ημερομηνίας 3"/>
          <p:cNvSpPr>
            <a:spLocks noGrp="1"/>
          </p:cNvSpPr>
          <p:nvPr>
            <p:ph type="dt" sz="half" idx="10"/>
          </p:nvPr>
        </p:nvSpPr>
        <p:spPr/>
        <p:txBody>
          <a:bodyPr rtlCol="0"/>
          <a:lstStyle/>
          <a:p>
            <a:pPr rtl="0"/>
            <a:fld id="{FAC3C334-2BC9-4587-B98C-88A72172FE1E}" type="datetime1">
              <a:rPr lang="el-GR" noProof="0" smtClean="0"/>
              <a:t>6/6/2021</a:t>
            </a:fld>
            <a:endParaRPr lang="el-GR" noProof="0" dirty="0"/>
          </a:p>
        </p:txBody>
      </p:sp>
    </p:spTree>
    <p:extLst>
      <p:ext uri="{BB962C8B-B14F-4D97-AF65-F5344CB8AC3E}">
        <p14:creationId xmlns:p14="http://schemas.microsoft.com/office/powerpoint/2010/main" val="275633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3" name="Ορθογώνιο 12"/>
          <p:cNvSpPr/>
          <p:nvPr/>
        </p:nvSpPr>
        <p:spPr bwMode="ltGray">
          <a:xfrm>
            <a:off x="0" y="0"/>
            <a:ext cx="4267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dirty="0"/>
          </a:p>
        </p:txBody>
      </p:sp>
      <p:cxnSp>
        <p:nvCxnSpPr>
          <p:cNvPr id="9" name="Ευθεία γραμμή σύνδεσης 8"/>
          <p:cNvCxnSpPr/>
          <p:nvPr/>
        </p:nvCxnSpPr>
        <p:spPr>
          <a:xfrm flipH="1">
            <a:off x="4267200" y="0"/>
            <a:ext cx="1" cy="685800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2" name="Τίτλος 1"/>
          <p:cNvSpPr>
            <a:spLocks noGrp="1"/>
          </p:cNvSpPr>
          <p:nvPr>
            <p:ph type="title"/>
          </p:nvPr>
        </p:nvSpPr>
        <p:spPr>
          <a:xfrm>
            <a:off x="380519" y="465512"/>
            <a:ext cx="3506162" cy="1600200"/>
          </a:xfrm>
        </p:spPr>
        <p:txBody>
          <a:bodyPr rtlCol="0" anchor="t">
            <a:normAutofit/>
          </a:bodyPr>
          <a:lstStyle>
            <a:lvl1pPr>
              <a:defRPr sz="2800" b="0"/>
            </a:lvl1pPr>
          </a:lstStyle>
          <a:p>
            <a:pPr rtl="0"/>
            <a:r>
              <a:rPr lang="el-GR"/>
              <a:t>Κάντε κλικ για να επεξεργαστείτε τον τίτλο υποδείγματος</a:t>
            </a:r>
            <a:endParaRPr lang="el-GR" dirty="0"/>
          </a:p>
        </p:txBody>
      </p:sp>
      <p:sp>
        <p:nvSpPr>
          <p:cNvPr id="4" name="Σύμβολο κράτησης θέσης κειμένου 3"/>
          <p:cNvSpPr>
            <a:spLocks noGrp="1"/>
          </p:cNvSpPr>
          <p:nvPr>
            <p:ph type="body" sz="half" idx="2"/>
          </p:nvPr>
        </p:nvSpPr>
        <p:spPr>
          <a:xfrm>
            <a:off x="380519" y="3746500"/>
            <a:ext cx="3506162" cy="24257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3" name="Σύμβολο κράτησης θέσης περιεχομένου 2"/>
          <p:cNvSpPr>
            <a:spLocks noGrp="1"/>
          </p:cNvSpPr>
          <p:nvPr>
            <p:ph idx="1"/>
          </p:nvPr>
        </p:nvSpPr>
        <p:spPr>
          <a:xfrm>
            <a:off x="4699000" y="465513"/>
            <a:ext cx="7048500" cy="5935287"/>
          </a:xfrm>
        </p:spPr>
        <p:txBody>
          <a:bodyPr rtlCol="0">
            <a:normAutofit/>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GR" dirty="0"/>
          </a:p>
        </p:txBody>
      </p:sp>
    </p:spTree>
    <p:extLst>
      <p:ext uri="{BB962C8B-B14F-4D97-AF65-F5344CB8AC3E}">
        <p14:creationId xmlns:p14="http://schemas.microsoft.com/office/powerpoint/2010/main" val="300201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688">
          <p15:clr>
            <a:srgbClr val="FBAE40"/>
          </p15:clr>
        </p15:guide>
        <p15:guide id="2" orient="horz" pos="288">
          <p15:clr>
            <a:srgbClr val="FBAE40"/>
          </p15:clr>
        </p15:guide>
        <p15:guide id="3" orient="horz" pos="4032">
          <p15:clr>
            <a:srgbClr val="FBAE40"/>
          </p15:clr>
        </p15:guide>
        <p15:guide id="4" pos="29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Ορθογώνιο 7"/>
          <p:cNvSpPr/>
          <p:nvPr/>
        </p:nvSpPr>
        <p:spPr bwMode="ltGray">
          <a:xfrm>
            <a:off x="0" y="0"/>
            <a:ext cx="4267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cxnSp>
        <p:nvCxnSpPr>
          <p:cNvPr id="9" name="Ευθεία γραμμή σύνδεσης 8"/>
          <p:cNvCxnSpPr/>
          <p:nvPr/>
        </p:nvCxnSpPr>
        <p:spPr>
          <a:xfrm flipH="1">
            <a:off x="4267200" y="0"/>
            <a:ext cx="1" cy="685800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2" name="Τίτλος 1"/>
          <p:cNvSpPr>
            <a:spLocks noGrp="1"/>
          </p:cNvSpPr>
          <p:nvPr>
            <p:ph type="title"/>
          </p:nvPr>
        </p:nvSpPr>
        <p:spPr>
          <a:xfrm>
            <a:off x="384048" y="466344"/>
            <a:ext cx="3502152" cy="1600200"/>
          </a:xfrm>
        </p:spPr>
        <p:txBody>
          <a:bodyPr rtlCol="0" anchor="t">
            <a:normAutofit/>
          </a:bodyPr>
          <a:lstStyle>
            <a:lvl1pPr>
              <a:defRPr sz="2800" b="0"/>
            </a:lvl1pPr>
          </a:lstStyle>
          <a:p>
            <a:pPr rtl="0"/>
            <a:r>
              <a:rPr lang="el-GR" noProof="0"/>
              <a:t>Κάντε κλικ για να επεξεργαστείτε τον τίτλο υποδείγματος</a:t>
            </a:r>
            <a:endParaRPr lang="el-GR" noProof="0" dirty="0"/>
          </a:p>
        </p:txBody>
      </p:sp>
      <p:sp>
        <p:nvSpPr>
          <p:cNvPr id="4" name="Σύμβολο κράτησης θέσης κειμένου 3"/>
          <p:cNvSpPr>
            <a:spLocks noGrp="1"/>
          </p:cNvSpPr>
          <p:nvPr>
            <p:ph type="body" sz="half" idx="2"/>
          </p:nvPr>
        </p:nvSpPr>
        <p:spPr>
          <a:xfrm>
            <a:off x="384048" y="3749040"/>
            <a:ext cx="3502152" cy="242316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κειμένου υποδείγματος</a:t>
            </a:r>
          </a:p>
        </p:txBody>
      </p:sp>
      <p:sp>
        <p:nvSpPr>
          <p:cNvPr id="3" name="Σύμβολο κράτησης θέσης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4309872" y="0"/>
            <a:ext cx="7882128" cy="6858000"/>
          </a:xfrm>
        </p:spPr>
        <p:txBody>
          <a:bodyPr tIns="73152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Tree>
    <p:extLst>
      <p:ext uri="{BB962C8B-B14F-4D97-AF65-F5344CB8AC3E}">
        <p14:creationId xmlns:p14="http://schemas.microsoft.com/office/powerpoint/2010/main" val="934938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Ορθογώνιο 6"/>
          <p:cNvSpPr/>
          <p:nvPr/>
        </p:nvSpPr>
        <p:spPr bwMode="ltGray">
          <a:xfrm>
            <a:off x="0" y="0"/>
            <a:ext cx="12192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Σύμβολο κράτησης θέσης τίτλου 1"/>
          <p:cNvSpPr>
            <a:spLocks noGrp="1"/>
          </p:cNvSpPr>
          <p:nvPr>
            <p:ph type="title"/>
          </p:nvPr>
        </p:nvSpPr>
        <p:spPr bwMode="auto">
          <a:xfrm>
            <a:off x="1066800" y="127000"/>
            <a:ext cx="10058400" cy="1097280"/>
          </a:xfrm>
          <a:prstGeom prst="rect">
            <a:avLst/>
          </a:prstGeom>
        </p:spPr>
        <p:txBody>
          <a:bodyPr vert="horz" lIns="91440" tIns="45720" rIns="91440" bIns="45720" rtlCol="0" anchor="ctr">
            <a:normAutofit/>
          </a:bodyPr>
          <a:lstStyle/>
          <a:p>
            <a:pPr rtl="0"/>
            <a:r>
              <a:rPr lang="el-GR" noProof="0" dirty="0"/>
              <a:t>Κάντε κλικ για να επεξεργαστείτε το Στυλ κύριου τίτλου</a:t>
            </a:r>
          </a:p>
        </p:txBody>
      </p:sp>
      <p:cxnSp>
        <p:nvCxnSpPr>
          <p:cNvPr id="9" name="Ευθεία γραμμή σύνδεσης 8"/>
          <p:cNvCxnSpPr/>
          <p:nvPr/>
        </p:nvCxnSpPr>
        <p:spPr>
          <a:xfrm>
            <a:off x="0" y="1371600"/>
            <a:ext cx="12192000" cy="0"/>
          </a:xfrm>
          <a:prstGeom prst="line">
            <a:avLst/>
          </a:prstGeom>
          <a:ln w="76200">
            <a:miter lim="800000"/>
          </a:ln>
        </p:spPr>
        <p:style>
          <a:lnRef idx="1">
            <a:schemeClr val="accent1"/>
          </a:lnRef>
          <a:fillRef idx="0">
            <a:schemeClr val="accent1"/>
          </a:fillRef>
          <a:effectRef idx="0">
            <a:schemeClr val="accent1"/>
          </a:effectRef>
          <a:fontRef idx="minor">
            <a:schemeClr val="tx1"/>
          </a:fontRef>
        </p:style>
      </p:cxnSp>
      <p:sp>
        <p:nvSpPr>
          <p:cNvPr id="3" name="Σύμβολο κράτησης θέσης κειμένου 2"/>
          <p:cNvSpPr>
            <a:spLocks noGrp="1"/>
          </p:cNvSpPr>
          <p:nvPr>
            <p:ph type="body" idx="1"/>
          </p:nvPr>
        </p:nvSpPr>
        <p:spPr>
          <a:xfrm>
            <a:off x="1066800" y="1714500"/>
            <a:ext cx="10058400" cy="4457700"/>
          </a:xfrm>
          <a:prstGeom prst="rect">
            <a:avLst/>
          </a:prstGeom>
        </p:spPr>
        <p:txBody>
          <a:bodyPr vert="horz" lIns="91440" tIns="45720" rIns="91440" bIns="45720" rtlCol="0">
            <a:normAutofit/>
          </a:bodyPr>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αριθμού διαφάνειας 5"/>
          <p:cNvSpPr>
            <a:spLocks noGrp="1"/>
          </p:cNvSpPr>
          <p:nvPr>
            <p:ph type="sldNum" sz="quarter" idx="4"/>
          </p:nvPr>
        </p:nvSpPr>
        <p:spPr>
          <a:xfrm>
            <a:off x="85724" y="6394450"/>
            <a:ext cx="523875" cy="274320"/>
          </a:xfrm>
          <a:prstGeom prst="rect">
            <a:avLst/>
          </a:prstGeom>
        </p:spPr>
        <p:txBody>
          <a:bodyPr vert="horz" lIns="91440" tIns="45720" rIns="91440" bIns="45720" rtlCol="0" anchor="ctr"/>
          <a:lstStyle>
            <a:lvl1pPr algn="r">
              <a:defRPr sz="1200">
                <a:solidFill>
                  <a:schemeClr val="tx1">
                    <a:lumMod val="50000"/>
                  </a:schemeClr>
                </a:solidFill>
              </a:defRPr>
            </a:lvl1pPr>
          </a:lstStyle>
          <a:p>
            <a:pPr rtl="0"/>
            <a:fld id="{5F4C9F40-B079-4B71-A627-7266DFEA7F03}" type="slidenum">
              <a:rPr lang="el-GR" noProof="0"/>
              <a:pPr/>
              <a:t>‹#›</a:t>
            </a:fld>
            <a:endParaRPr lang="el-GR" noProof="0" dirty="0"/>
          </a:p>
        </p:txBody>
      </p:sp>
      <p:sp>
        <p:nvSpPr>
          <p:cNvPr id="5" name="Σύμβολο κράτησης θέσης υποσέλιδου 4"/>
          <p:cNvSpPr>
            <a:spLocks noGrp="1"/>
          </p:cNvSpPr>
          <p:nvPr>
            <p:ph type="ftr" sz="quarter" idx="3"/>
          </p:nvPr>
        </p:nvSpPr>
        <p:spPr>
          <a:xfrm>
            <a:off x="809625" y="6394450"/>
            <a:ext cx="8134350" cy="274320"/>
          </a:xfrm>
          <a:prstGeom prst="rect">
            <a:avLst/>
          </a:prstGeom>
        </p:spPr>
        <p:txBody>
          <a:bodyPr vert="horz" lIns="91440" tIns="45720" rIns="91440" bIns="45720" rtlCol="0" anchor="ctr"/>
          <a:lstStyle>
            <a:lvl1pPr algn="l">
              <a:defRPr sz="1200">
                <a:solidFill>
                  <a:schemeClr val="tx1">
                    <a:lumMod val="50000"/>
                  </a:schemeClr>
                </a:solidFill>
              </a:defRPr>
            </a:lvl1pPr>
          </a:lstStyle>
          <a:p>
            <a:pPr rtl="0"/>
            <a:endParaRPr lang="el-GR" noProof="0" dirty="0"/>
          </a:p>
        </p:txBody>
      </p:sp>
      <p:sp>
        <p:nvSpPr>
          <p:cNvPr id="4" name="Σύμβολο κράτησης θέσης ημερομηνίας 3"/>
          <p:cNvSpPr>
            <a:spLocks noGrp="1"/>
          </p:cNvSpPr>
          <p:nvPr>
            <p:ph type="dt" sz="half" idx="2"/>
          </p:nvPr>
        </p:nvSpPr>
        <p:spPr>
          <a:xfrm>
            <a:off x="9486900" y="6394450"/>
            <a:ext cx="2324100" cy="274320"/>
          </a:xfrm>
          <a:prstGeom prst="rect">
            <a:avLst/>
          </a:prstGeom>
        </p:spPr>
        <p:txBody>
          <a:bodyPr vert="horz" lIns="91440" tIns="45720" rIns="91440" bIns="45720" rtlCol="0" anchor="ctr"/>
          <a:lstStyle>
            <a:lvl1pPr algn="r">
              <a:defRPr sz="1200">
                <a:solidFill>
                  <a:schemeClr val="tx1">
                    <a:lumMod val="50000"/>
                  </a:schemeClr>
                </a:solidFill>
              </a:defRPr>
            </a:lvl1pPr>
          </a:lstStyle>
          <a:p>
            <a:pPr rtl="0"/>
            <a:fld id="{5B10F4BB-F6C1-4AF6-94B4-59164D4D2685}" type="datetime1">
              <a:rPr lang="el-GR" noProof="0" smtClean="0"/>
              <a:t>6/6/2021</a:t>
            </a:fld>
            <a:endParaRPr lang="el-GR" noProof="0" dirty="0"/>
          </a:p>
        </p:txBody>
      </p:sp>
    </p:spTree>
    <p:extLst>
      <p:ext uri="{BB962C8B-B14F-4D97-AF65-F5344CB8AC3E}">
        <p14:creationId xmlns:p14="http://schemas.microsoft.com/office/powerpoint/2010/main" val="12759584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74320" algn="l" defTabSz="914400" rtl="0" eaLnBrk="1" latinLnBrk="0" hangingPunct="1">
        <a:spcBef>
          <a:spcPts val="2200"/>
        </a:spcBef>
        <a:buClr>
          <a:schemeClr val="tx1">
            <a:lumMod val="65000"/>
          </a:schemeClr>
        </a:buClr>
        <a:buFont typeface="Arial" pitchFamily="34" charset="0"/>
        <a:buChar char="•"/>
        <a:defRPr sz="2200" kern="1200">
          <a:solidFill>
            <a:schemeClr val="tx1"/>
          </a:solidFill>
          <a:latin typeface="+mn-lt"/>
          <a:ea typeface="+mn-ea"/>
          <a:cs typeface="+mn-cs"/>
        </a:defRPr>
      </a:lvl1pPr>
      <a:lvl2pPr marL="594360" indent="-274320" algn="l" defTabSz="914400" rtl="0" eaLnBrk="1" latinLnBrk="0" hangingPunct="1">
        <a:spcBef>
          <a:spcPts val="1600"/>
        </a:spcBef>
        <a:buClr>
          <a:schemeClr val="tx1">
            <a:lumMod val="65000"/>
          </a:schemeClr>
        </a:buClr>
        <a:buFont typeface="Arial" pitchFamily="34" charset="0"/>
        <a:buChar char="•"/>
        <a:defRPr sz="2000" kern="1200">
          <a:solidFill>
            <a:schemeClr val="tx1"/>
          </a:solidFill>
          <a:latin typeface="+mn-lt"/>
          <a:ea typeface="+mn-ea"/>
          <a:cs typeface="+mn-cs"/>
        </a:defRPr>
      </a:lvl2pPr>
      <a:lvl3pPr marL="868680" indent="-228600" algn="l" defTabSz="914400" rtl="0" eaLnBrk="1" latinLnBrk="0" hangingPunct="1">
        <a:spcBef>
          <a:spcPts val="1200"/>
        </a:spcBef>
        <a:buClr>
          <a:schemeClr val="tx1">
            <a:lumMod val="65000"/>
          </a:schemeClr>
        </a:buClr>
        <a:buFont typeface="Arial" pitchFamily="34" charset="0"/>
        <a:buChar char="•"/>
        <a:defRPr sz="1800" kern="1200">
          <a:solidFill>
            <a:schemeClr val="tx1"/>
          </a:solidFill>
          <a:latin typeface="+mn-lt"/>
          <a:ea typeface="+mn-ea"/>
          <a:cs typeface="+mn-cs"/>
        </a:defRPr>
      </a:lvl3pPr>
      <a:lvl4pPr marL="1188720" indent="-228600" algn="l" defTabSz="914400" rtl="0" eaLnBrk="1" latinLnBrk="0" hangingPunct="1">
        <a:spcBef>
          <a:spcPts val="1000"/>
        </a:spcBef>
        <a:buClr>
          <a:schemeClr val="tx1">
            <a:lumMod val="65000"/>
          </a:schemeClr>
        </a:buClr>
        <a:buFont typeface="Arial" pitchFamily="34" charset="0"/>
        <a:buChar char="•"/>
        <a:defRPr sz="1600" kern="1200">
          <a:solidFill>
            <a:schemeClr val="tx1"/>
          </a:solidFill>
          <a:latin typeface="+mn-lt"/>
          <a:ea typeface="+mn-ea"/>
          <a:cs typeface="+mn-cs"/>
        </a:defRPr>
      </a:lvl4pPr>
      <a:lvl5pPr marL="1417320" indent="-228600" algn="l" defTabSz="914400" rtl="0" eaLnBrk="1" latinLnBrk="0" hangingPunct="1">
        <a:spcBef>
          <a:spcPts val="800"/>
        </a:spcBef>
        <a:buClr>
          <a:schemeClr val="tx1">
            <a:lumMod val="65000"/>
          </a:schemeClr>
        </a:buClr>
        <a:buFont typeface="Arial" pitchFamily="34" charset="0"/>
        <a:buChar char="•"/>
        <a:defRPr sz="1600" kern="1200">
          <a:solidFill>
            <a:schemeClr val="tx1"/>
          </a:solidFill>
          <a:latin typeface="+mn-lt"/>
          <a:ea typeface="+mn-ea"/>
          <a:cs typeface="+mn-cs"/>
        </a:defRPr>
      </a:lvl5pPr>
      <a:lvl6pPr marL="1645920" indent="-228600" algn="l" defTabSz="914400" rtl="0" eaLnBrk="1" latinLnBrk="0" hangingPunct="1">
        <a:spcBef>
          <a:spcPts val="600"/>
        </a:spcBef>
        <a:buClr>
          <a:schemeClr val="tx1">
            <a:lumMod val="65000"/>
          </a:schemeClr>
        </a:buClr>
        <a:buFont typeface="Arial" pitchFamily="34" charset="0"/>
        <a:buChar char="•"/>
        <a:defRPr sz="1600" kern="1200">
          <a:solidFill>
            <a:schemeClr val="tx1"/>
          </a:solidFill>
          <a:latin typeface="+mn-lt"/>
          <a:ea typeface="+mn-ea"/>
          <a:cs typeface="+mn-cs"/>
        </a:defRPr>
      </a:lvl6pPr>
      <a:lvl7pPr marL="1874520" indent="-228600" algn="l" defTabSz="914400" rtl="0" eaLnBrk="1" latinLnBrk="0" hangingPunct="1">
        <a:spcBef>
          <a:spcPts val="600"/>
        </a:spcBef>
        <a:buClr>
          <a:schemeClr val="tx1">
            <a:lumMod val="65000"/>
          </a:schemeClr>
        </a:buClr>
        <a:buFont typeface="Arial" pitchFamily="34" charset="0"/>
        <a:buChar char="•"/>
        <a:defRPr sz="1600" kern="1200">
          <a:solidFill>
            <a:schemeClr val="tx1"/>
          </a:solidFill>
          <a:latin typeface="+mn-lt"/>
          <a:ea typeface="+mn-ea"/>
          <a:cs typeface="+mn-cs"/>
        </a:defRPr>
      </a:lvl7pPr>
      <a:lvl8pPr marL="2103120" indent="-228600" algn="l" defTabSz="914400" rtl="0" eaLnBrk="1" latinLnBrk="0" hangingPunct="1">
        <a:spcBef>
          <a:spcPts val="600"/>
        </a:spcBef>
        <a:buClr>
          <a:schemeClr val="tx1">
            <a:lumMod val="65000"/>
          </a:schemeClr>
        </a:buClr>
        <a:buFont typeface="Arial" pitchFamily="34" charset="0"/>
        <a:buChar char="•"/>
        <a:defRPr sz="1600" kern="1200">
          <a:solidFill>
            <a:schemeClr val="tx1"/>
          </a:solidFill>
          <a:latin typeface="+mn-lt"/>
          <a:ea typeface="+mn-ea"/>
          <a:cs typeface="+mn-cs"/>
        </a:defRPr>
      </a:lvl8pPr>
      <a:lvl9pPr marL="2331720" indent="-228600" algn="l" defTabSz="914400" rtl="0" eaLnBrk="1" latinLnBrk="0" hangingPunct="1">
        <a:spcBef>
          <a:spcPts val="600"/>
        </a:spcBef>
        <a:buClr>
          <a:schemeClr val="tx1">
            <a:lumMod val="65000"/>
          </a:schemeClr>
        </a:buClr>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87896" y="967410"/>
            <a:ext cx="10972800" cy="2623930"/>
          </a:xfrm>
          <a:solidFill>
            <a:schemeClr val="accent1"/>
          </a:solidFill>
        </p:spPr>
        <p:txBody>
          <a:bodyPr rtlCol="0">
            <a:normAutofit/>
          </a:bodyPr>
          <a:lstStyle/>
          <a:p>
            <a:pPr algn="ctr" rtl="0"/>
            <a:r>
              <a:rPr lang="el-GR" sz="3600" dirty="0">
                <a:solidFill>
                  <a:schemeClr val="bg1"/>
                </a:solidFill>
              </a:rPr>
              <a:t>Οι Φυσικές Επιστήμες στο Νηπιαγωγείο </a:t>
            </a:r>
          </a:p>
        </p:txBody>
      </p:sp>
      <p:sp>
        <p:nvSpPr>
          <p:cNvPr id="3" name="Υπότιτλος 2"/>
          <p:cNvSpPr>
            <a:spLocks noGrp="1"/>
          </p:cNvSpPr>
          <p:nvPr>
            <p:ph type="subTitle" idx="1"/>
          </p:nvPr>
        </p:nvSpPr>
        <p:spPr>
          <a:xfrm>
            <a:off x="609600" y="5102087"/>
            <a:ext cx="10972800" cy="1641613"/>
          </a:xfrm>
        </p:spPr>
        <p:txBody>
          <a:bodyPr rtlCol="0">
            <a:normAutofit/>
          </a:bodyPr>
          <a:lstStyle/>
          <a:p>
            <a:pPr algn="r" rtl="0"/>
            <a:r>
              <a:rPr lang="el-GR" sz="2400" dirty="0" err="1">
                <a:solidFill>
                  <a:schemeClr val="tx1">
                    <a:lumMod val="95000"/>
                  </a:schemeClr>
                </a:solidFill>
              </a:rPr>
              <a:t>Μουσιάδου</a:t>
            </a:r>
            <a:r>
              <a:rPr lang="el-GR" sz="2400" dirty="0">
                <a:solidFill>
                  <a:schemeClr val="tx1">
                    <a:lumMod val="95000"/>
                  </a:schemeClr>
                </a:solidFill>
              </a:rPr>
              <a:t> </a:t>
            </a:r>
            <a:r>
              <a:rPr lang="el-GR" sz="2400">
                <a:solidFill>
                  <a:schemeClr val="tx1">
                    <a:lumMod val="95000"/>
                  </a:schemeClr>
                </a:solidFill>
              </a:rPr>
              <a:t>Νικολέτα   </a:t>
            </a:r>
            <a:endParaRPr lang="el-GR" sz="2400" dirty="0">
              <a:solidFill>
                <a:schemeClr val="tx1">
                  <a:lumMod val="95000"/>
                </a:schemeClr>
              </a:solidFill>
            </a:endParaRPr>
          </a:p>
          <a:p>
            <a:pPr algn="r" rtl="0"/>
            <a:r>
              <a:rPr lang="el-GR" sz="2400" dirty="0">
                <a:solidFill>
                  <a:schemeClr val="tx1">
                    <a:lumMod val="95000"/>
                  </a:schemeClr>
                </a:solidFill>
              </a:rPr>
              <a:t>ΣΕΕ ΠΕ60</a:t>
            </a:r>
          </a:p>
        </p:txBody>
      </p:sp>
    </p:spTree>
    <p:extLst>
      <p:ext uri="{BB962C8B-B14F-4D97-AF65-F5344CB8AC3E}">
        <p14:creationId xmlns:p14="http://schemas.microsoft.com/office/powerpoint/2010/main" val="142078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967409"/>
            <a:ext cx="10721008" cy="4320208"/>
          </a:xfrm>
          <a:solidFill>
            <a:schemeClr val="accent1">
              <a:lumMod val="20000"/>
              <a:lumOff val="80000"/>
            </a:schemeClr>
          </a:solidFill>
        </p:spPr>
        <p:txBody>
          <a:bodyPr>
            <a:normAutofit/>
          </a:bodyPr>
          <a:lstStyle/>
          <a:p>
            <a:r>
              <a:rPr lang="el-GR" sz="1800" dirty="0">
                <a:solidFill>
                  <a:schemeClr val="bg1"/>
                </a:solidFill>
                <a:latin typeface="+mn-lt"/>
              </a:rPr>
              <a:t>Στις μέρες μας, εμφανίζεται ένα συνεχώς αυξανόμενο ενδιαφέρον για την εισαγωγή των Φυσικών Επιστημών σ’ όλες τις βαθμίδες της Εκπαίδευσης και ιδιαίτερα στην Προσχολική.</a:t>
            </a:r>
            <a:br>
              <a:rPr lang="el-GR" sz="1800" dirty="0">
                <a:solidFill>
                  <a:schemeClr val="bg1"/>
                </a:solidFill>
                <a:latin typeface="+mn-lt"/>
              </a:rPr>
            </a:br>
            <a:br>
              <a:rPr lang="el-GR" sz="1800" dirty="0">
                <a:solidFill>
                  <a:schemeClr val="bg1"/>
                </a:solidFill>
              </a:rPr>
            </a:br>
            <a:r>
              <a:rPr lang="el-GR" sz="1600" dirty="0">
                <a:solidFill>
                  <a:schemeClr val="bg1"/>
                </a:solidFill>
              </a:rPr>
              <a:t>«</a:t>
            </a:r>
            <a:r>
              <a:rPr lang="el-GR" sz="1600" i="1" dirty="0">
                <a:solidFill>
                  <a:schemeClr val="bg1"/>
                </a:solidFill>
                <a:latin typeface="Calibri" panose="020F0502020204030204" pitchFamily="34" charset="0"/>
                <a:cs typeface="Calibri" panose="020F0502020204030204" pitchFamily="34" charset="0"/>
              </a:rPr>
              <a:t>Τα παιδιά εντάσσονται σ’ ένα πλαίσιο στο οποίο οι δραστηριότητες που αναπτύσσονται πραγματοποιούνται με την αξιοποίηση κάθε δυνατότητας που μπορούμε να αντλήσουμε από τη φύση, την κοινωνία και τον πολιτισμό</a:t>
            </a:r>
            <a:r>
              <a:rPr lang="el-GR" sz="1600" dirty="0">
                <a:solidFill>
                  <a:schemeClr val="bg1"/>
                </a:solidFill>
              </a:rPr>
              <a:t>» ,αναφέρει ο </a:t>
            </a:r>
            <a:r>
              <a:rPr lang="el-GR" sz="1600" dirty="0" err="1">
                <a:solidFill>
                  <a:schemeClr val="bg1"/>
                </a:solidFill>
              </a:rPr>
              <a:t>Καλογιαννάκης</a:t>
            </a:r>
            <a:r>
              <a:rPr lang="el-GR" sz="1600" dirty="0">
                <a:solidFill>
                  <a:schemeClr val="bg1"/>
                </a:solidFill>
              </a:rPr>
              <a:t> (2016).</a:t>
            </a:r>
            <a:br>
              <a:rPr lang="el-GR" sz="1600" dirty="0">
                <a:solidFill>
                  <a:schemeClr val="bg1"/>
                </a:solidFill>
              </a:rPr>
            </a:br>
            <a:endParaRPr lang="el-GR" sz="1600" dirty="0">
              <a:solidFill>
                <a:schemeClr val="bg1"/>
              </a:solidFill>
            </a:endParaRPr>
          </a:p>
        </p:txBody>
      </p:sp>
    </p:spTree>
    <p:extLst>
      <p:ext uri="{BB962C8B-B14F-4D97-AF65-F5344CB8AC3E}">
        <p14:creationId xmlns:p14="http://schemas.microsoft.com/office/powerpoint/2010/main" val="3156197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874643"/>
            <a:ext cx="10721008" cy="4426227"/>
          </a:xfrm>
          <a:solidFill>
            <a:schemeClr val="accent1">
              <a:lumMod val="20000"/>
              <a:lumOff val="80000"/>
            </a:schemeClr>
          </a:solidFill>
        </p:spPr>
        <p:txBody>
          <a:bodyPr>
            <a:normAutofit fontScale="90000"/>
          </a:bodyPr>
          <a:lstStyle/>
          <a:p>
            <a:br>
              <a:rPr lang="el-GR" sz="1800" dirty="0">
                <a:solidFill>
                  <a:schemeClr val="bg1"/>
                </a:solidFill>
              </a:rPr>
            </a:br>
            <a:r>
              <a:rPr lang="el-GR" sz="2000" dirty="0">
                <a:solidFill>
                  <a:schemeClr val="bg1"/>
                </a:solidFill>
                <a:latin typeface="+mn-lt"/>
              </a:rPr>
              <a:t>Στην Ελλάδα, το Νέο Πρόγραμμα Σπουδών για το Νηπιαγωγείο (2011) εισάγει την ενασχόληση των παιδιών με δραστηριότητες Φυσικών Επιστημών, για πρώτη φορά ως μία γνωστική περιοχή.. </a:t>
            </a:r>
            <a:br>
              <a:rPr lang="el-GR" sz="2000" dirty="0">
                <a:solidFill>
                  <a:schemeClr val="bg1"/>
                </a:solidFill>
                <a:latin typeface="+mn-lt"/>
              </a:rPr>
            </a:br>
            <a:br>
              <a:rPr lang="el-GR" sz="2000" dirty="0">
                <a:solidFill>
                  <a:schemeClr val="bg1"/>
                </a:solidFill>
                <a:latin typeface="+mn-lt"/>
              </a:rPr>
            </a:br>
            <a:r>
              <a:rPr lang="el-GR" sz="2000" dirty="0">
                <a:solidFill>
                  <a:schemeClr val="bg1"/>
                </a:solidFill>
                <a:latin typeface="+mn-lt"/>
              </a:rPr>
              <a:t>Η μαθησιακή περιοχή «</a:t>
            </a:r>
            <a:r>
              <a:rPr lang="el-GR" sz="2000" i="1" dirty="0">
                <a:solidFill>
                  <a:schemeClr val="bg1"/>
                </a:solidFill>
                <a:latin typeface="+mn-lt"/>
              </a:rPr>
              <a:t>Φυσικές επιστήμες</a:t>
            </a:r>
            <a:r>
              <a:rPr lang="el-GR" sz="2000" dirty="0">
                <a:solidFill>
                  <a:schemeClr val="bg1"/>
                </a:solidFill>
                <a:latin typeface="+mn-lt"/>
              </a:rPr>
              <a:t>» δομείται στις  ακόλουθες ενότητες:</a:t>
            </a:r>
            <a:br>
              <a:rPr lang="el-GR" sz="2000" dirty="0">
                <a:solidFill>
                  <a:schemeClr val="bg1"/>
                </a:solidFill>
                <a:latin typeface="+mn-lt"/>
              </a:rPr>
            </a:br>
            <a:br>
              <a:rPr lang="el-GR" sz="2000" dirty="0">
                <a:solidFill>
                  <a:schemeClr val="bg1"/>
                </a:solidFill>
                <a:latin typeface="+mn-lt"/>
              </a:rPr>
            </a:br>
            <a:r>
              <a:rPr lang="el-GR" sz="2000" dirty="0">
                <a:solidFill>
                  <a:schemeClr val="bg1"/>
                </a:solidFill>
                <a:latin typeface="+mn-lt"/>
              </a:rPr>
              <a:t>• </a:t>
            </a:r>
            <a:r>
              <a:rPr lang="el-GR" sz="2000" i="1" dirty="0">
                <a:solidFill>
                  <a:schemeClr val="bg1"/>
                </a:solidFill>
                <a:latin typeface="+mn-lt"/>
              </a:rPr>
              <a:t>Ζωντανοί οργανισμοί</a:t>
            </a:r>
            <a:br>
              <a:rPr lang="el-GR" sz="2000" i="1" dirty="0">
                <a:solidFill>
                  <a:schemeClr val="bg1"/>
                </a:solidFill>
                <a:latin typeface="+mn-lt"/>
              </a:rPr>
            </a:br>
            <a:br>
              <a:rPr lang="el-GR" sz="2000" i="1" dirty="0">
                <a:solidFill>
                  <a:schemeClr val="bg1"/>
                </a:solidFill>
                <a:latin typeface="+mn-lt"/>
              </a:rPr>
            </a:br>
            <a:r>
              <a:rPr lang="el-GR" sz="2000" i="1" dirty="0">
                <a:solidFill>
                  <a:schemeClr val="bg1"/>
                </a:solidFill>
                <a:latin typeface="+mn-lt"/>
              </a:rPr>
              <a:t>• Αντικείμενα και υλικά</a:t>
            </a:r>
            <a:br>
              <a:rPr lang="el-GR" sz="2000" i="1" dirty="0">
                <a:solidFill>
                  <a:schemeClr val="bg1"/>
                </a:solidFill>
                <a:latin typeface="+mn-lt"/>
              </a:rPr>
            </a:br>
            <a:br>
              <a:rPr lang="el-GR" sz="2000" i="1" dirty="0">
                <a:solidFill>
                  <a:schemeClr val="bg1"/>
                </a:solidFill>
                <a:latin typeface="+mn-lt"/>
              </a:rPr>
            </a:br>
            <a:r>
              <a:rPr lang="el-GR" sz="2000" i="1" dirty="0">
                <a:solidFill>
                  <a:schemeClr val="bg1"/>
                </a:solidFill>
                <a:latin typeface="+mn-lt"/>
              </a:rPr>
              <a:t>• Έννοιες και φαινόμενα από το φυσικό κόσμο</a:t>
            </a:r>
            <a:br>
              <a:rPr lang="el-GR" sz="2000" i="1" dirty="0">
                <a:solidFill>
                  <a:schemeClr val="bg1"/>
                </a:solidFill>
                <a:latin typeface="+mn-lt"/>
              </a:rPr>
            </a:br>
            <a:br>
              <a:rPr lang="el-GR" sz="2000" i="1" dirty="0">
                <a:solidFill>
                  <a:schemeClr val="bg1"/>
                </a:solidFill>
                <a:latin typeface="+mn-lt"/>
              </a:rPr>
            </a:br>
            <a:r>
              <a:rPr lang="el-GR" sz="2000" i="1" dirty="0">
                <a:solidFill>
                  <a:schemeClr val="bg1"/>
                </a:solidFill>
                <a:latin typeface="+mn-lt"/>
              </a:rPr>
              <a:t>• Πλανήτη Γη και διάστημα</a:t>
            </a:r>
            <a:br>
              <a:rPr lang="el-GR" sz="2000" dirty="0">
                <a:solidFill>
                  <a:schemeClr val="bg1"/>
                </a:solidFill>
                <a:latin typeface="+mn-lt"/>
              </a:rPr>
            </a:br>
            <a:br>
              <a:rPr lang="el-GR" sz="2000" dirty="0">
                <a:solidFill>
                  <a:schemeClr val="bg1"/>
                </a:solidFill>
                <a:latin typeface="+mn-lt"/>
              </a:rPr>
            </a:br>
            <a:endParaRPr lang="el-GR" sz="2000" dirty="0">
              <a:solidFill>
                <a:schemeClr val="bg1"/>
              </a:solidFill>
              <a:latin typeface="+mn-lt"/>
            </a:endParaRPr>
          </a:p>
        </p:txBody>
      </p:sp>
    </p:spTree>
    <p:extLst>
      <p:ext uri="{BB962C8B-B14F-4D97-AF65-F5344CB8AC3E}">
        <p14:creationId xmlns:p14="http://schemas.microsoft.com/office/powerpoint/2010/main" val="307853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583096"/>
            <a:ext cx="10721008" cy="4810539"/>
          </a:xfrm>
          <a:solidFill>
            <a:schemeClr val="accent1">
              <a:lumMod val="20000"/>
              <a:lumOff val="80000"/>
            </a:schemeClr>
          </a:solidFill>
        </p:spPr>
        <p:txBody>
          <a:bodyPr>
            <a:normAutofit/>
          </a:bodyPr>
          <a:lstStyle/>
          <a:p>
            <a:r>
              <a:rPr lang="el-GR" sz="2000" b="1" dirty="0">
                <a:solidFill>
                  <a:schemeClr val="bg1"/>
                </a:solidFill>
              </a:rPr>
              <a:t>Ενδεικτικοί στόχοι που αναφέρονται </a:t>
            </a:r>
            <a:r>
              <a:rPr lang="el-GR" sz="2000" dirty="0">
                <a:solidFill>
                  <a:schemeClr val="bg1"/>
                </a:solidFill>
              </a:rPr>
              <a:t>:</a:t>
            </a:r>
            <a:br>
              <a:rPr lang="el-GR" sz="2000" dirty="0">
                <a:solidFill>
                  <a:schemeClr val="bg1"/>
                </a:solidFill>
              </a:rPr>
            </a:br>
            <a:br>
              <a:rPr lang="el-GR" sz="1800" dirty="0">
                <a:solidFill>
                  <a:schemeClr val="bg1"/>
                </a:solidFill>
              </a:rPr>
            </a:br>
            <a:r>
              <a:rPr lang="el-GR" sz="1800" dirty="0">
                <a:solidFill>
                  <a:schemeClr val="bg1"/>
                </a:solidFill>
              </a:rPr>
              <a:t>•	</a:t>
            </a:r>
            <a:r>
              <a:rPr lang="el-GR" sz="1800" dirty="0">
                <a:solidFill>
                  <a:schemeClr val="bg1"/>
                </a:solidFill>
                <a:latin typeface="+mn-lt"/>
              </a:rPr>
              <a:t>Να διακρίνουν τα αντικείμενα από τα υλικά κατασκευής τους,</a:t>
            </a:r>
            <a:br>
              <a:rPr lang="el-GR" sz="1800" dirty="0">
                <a:solidFill>
                  <a:schemeClr val="bg1"/>
                </a:solidFill>
                <a:latin typeface="+mn-lt"/>
              </a:rPr>
            </a:br>
            <a:br>
              <a:rPr lang="el-GR" sz="1800" dirty="0">
                <a:solidFill>
                  <a:schemeClr val="bg1"/>
                </a:solidFill>
                <a:latin typeface="+mn-lt"/>
              </a:rPr>
            </a:br>
            <a:r>
              <a:rPr lang="el-GR" sz="1800" dirty="0">
                <a:solidFill>
                  <a:schemeClr val="bg1"/>
                </a:solidFill>
                <a:latin typeface="+mn-lt"/>
              </a:rPr>
              <a:t>•	Να χειριστούν υλικά σε διαφορετικές φυσικές καταστάσεις και να εκφράζουν, όπως μπορούν, τις διαφορές μεταξύ τους. Φυσική κατάσταση των υλικών: στερεά, υγρά, ο αέρας.</a:t>
            </a:r>
            <a:br>
              <a:rPr lang="el-GR" sz="1800" dirty="0">
                <a:solidFill>
                  <a:schemeClr val="bg1"/>
                </a:solidFill>
                <a:latin typeface="+mn-lt"/>
              </a:rPr>
            </a:br>
            <a:br>
              <a:rPr lang="el-GR" sz="1800" dirty="0">
                <a:solidFill>
                  <a:schemeClr val="bg1"/>
                </a:solidFill>
                <a:latin typeface="+mn-lt"/>
              </a:rPr>
            </a:br>
            <a:r>
              <a:rPr lang="el-GR" sz="1800" dirty="0">
                <a:solidFill>
                  <a:schemeClr val="bg1"/>
                </a:solidFill>
                <a:latin typeface="+mn-lt"/>
              </a:rPr>
              <a:t>•	Να αντιληφθούν τη θέρμανση ή ψύξη ως παράγοντα μεταβολής της φυσικής κατάστασης των υλικών. κ.α...</a:t>
            </a:r>
            <a:br>
              <a:rPr lang="el-GR" sz="1800" dirty="0">
                <a:solidFill>
                  <a:schemeClr val="bg1"/>
                </a:solidFill>
                <a:latin typeface="+mn-lt"/>
              </a:rPr>
            </a:br>
            <a:endParaRPr lang="el-GR" sz="1800" dirty="0">
              <a:solidFill>
                <a:schemeClr val="bg1"/>
              </a:solidFill>
              <a:latin typeface="+mn-lt"/>
            </a:endParaRPr>
          </a:p>
        </p:txBody>
      </p:sp>
    </p:spTree>
    <p:extLst>
      <p:ext uri="{BB962C8B-B14F-4D97-AF65-F5344CB8AC3E}">
        <p14:creationId xmlns:p14="http://schemas.microsoft.com/office/powerpoint/2010/main" val="3511406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689113"/>
            <a:ext cx="10721008" cy="5314754"/>
          </a:xfrm>
          <a:solidFill>
            <a:schemeClr val="accent1">
              <a:lumMod val="20000"/>
              <a:lumOff val="80000"/>
            </a:schemeClr>
          </a:solidFill>
        </p:spPr>
        <p:txBody>
          <a:bodyPr>
            <a:normAutofit/>
          </a:bodyPr>
          <a:lstStyle/>
          <a:p>
            <a:br>
              <a:rPr lang="el-GR" sz="3200" b="1" dirty="0">
                <a:solidFill>
                  <a:schemeClr val="bg1"/>
                </a:solidFill>
              </a:rPr>
            </a:br>
            <a:r>
              <a:rPr lang="el-GR" sz="2400" b="1" dirty="0" err="1">
                <a:solidFill>
                  <a:schemeClr val="bg1"/>
                </a:solidFill>
              </a:rPr>
              <a:t>Ποιά</a:t>
            </a:r>
            <a:r>
              <a:rPr lang="el-GR" sz="2400" b="1" dirty="0">
                <a:solidFill>
                  <a:schemeClr val="bg1"/>
                </a:solidFill>
              </a:rPr>
              <a:t> τα παιδαγωγικά </a:t>
            </a:r>
            <a:r>
              <a:rPr lang="el-GR" sz="2400" b="1" dirty="0" err="1">
                <a:solidFill>
                  <a:schemeClr val="bg1"/>
                </a:solidFill>
              </a:rPr>
              <a:t>ωφέλη</a:t>
            </a:r>
            <a:r>
              <a:rPr lang="el-GR" sz="2400" b="1" dirty="0">
                <a:solidFill>
                  <a:schemeClr val="bg1"/>
                </a:solidFill>
              </a:rPr>
              <a:t> για τους νεαρούς μαθητές μας;</a:t>
            </a:r>
            <a:br>
              <a:rPr lang="el-GR" sz="2400" dirty="0">
                <a:solidFill>
                  <a:schemeClr val="bg1"/>
                </a:solidFill>
              </a:rPr>
            </a:br>
            <a:br>
              <a:rPr lang="el-GR" sz="3200" dirty="0">
                <a:solidFill>
                  <a:schemeClr val="bg1"/>
                </a:solidFill>
              </a:rPr>
            </a:br>
            <a:r>
              <a:rPr lang="el-GR" sz="3200" dirty="0">
                <a:solidFill>
                  <a:schemeClr val="bg1"/>
                </a:solidFill>
              </a:rPr>
              <a:t>	</a:t>
            </a:r>
            <a:r>
              <a:rPr lang="el-GR" sz="1600" dirty="0">
                <a:solidFill>
                  <a:schemeClr val="bg1"/>
                </a:solidFill>
                <a:latin typeface="+mn-lt"/>
              </a:rPr>
              <a:t>Τα παιδιά έχουν την φυσική τάση και το έμφυτο ενδιαφέρον  να παρατηρούν τη φύση και να σκέφτονται </a:t>
            </a:r>
            <a:r>
              <a:rPr lang="el-GR" sz="1600" dirty="0" err="1">
                <a:solidFill>
                  <a:schemeClr val="bg1"/>
                </a:solidFill>
                <a:latin typeface="+mn-lt"/>
              </a:rPr>
              <a:t>γι</a:t>
            </a:r>
            <a:r>
              <a:rPr lang="el-GR" sz="1600" dirty="0">
                <a:solidFill>
                  <a:schemeClr val="bg1"/>
                </a:solidFill>
                <a:latin typeface="+mn-lt"/>
              </a:rPr>
              <a:t> αυτήν . Οι  Φυσικές Επιστήμες ικανοποιούν αυτή την ανάγκη των παιδιών, καθώς  συνιστούν βασικό τρόπο εξερεύνησης και κατανόησης του περιβάλλοντός μας. </a:t>
            </a:r>
            <a:br>
              <a:rPr lang="el-GR" sz="1600" dirty="0">
                <a:solidFill>
                  <a:schemeClr val="bg1"/>
                </a:solidFill>
                <a:latin typeface="+mn-lt"/>
              </a:rPr>
            </a:br>
            <a:r>
              <a:rPr lang="el-GR" sz="1600" dirty="0">
                <a:solidFill>
                  <a:schemeClr val="bg1"/>
                </a:solidFill>
                <a:latin typeface="+mn-lt"/>
              </a:rPr>
              <a:t> </a:t>
            </a:r>
            <a:br>
              <a:rPr lang="el-GR" sz="1600" dirty="0">
                <a:solidFill>
                  <a:schemeClr val="bg1"/>
                </a:solidFill>
                <a:latin typeface="+mn-lt"/>
              </a:rPr>
            </a:br>
            <a:r>
              <a:rPr lang="el-GR" sz="1600" dirty="0">
                <a:solidFill>
                  <a:schemeClr val="bg1"/>
                </a:solidFill>
                <a:latin typeface="+mn-lt"/>
              </a:rPr>
              <a:t>	Υποστηρίζεται η μαθησιακή τους πορεία, καθώς ο Bruner υποστήριξε   ότι ένα παιδί μπορεί να μάθει οτιδήποτε, αρκεί αυτό να παρουσιάζεται κατάλληλα δομημένο</a:t>
            </a:r>
            <a:r>
              <a:rPr lang="el-GR" sz="1400" dirty="0">
                <a:solidFill>
                  <a:schemeClr val="bg1"/>
                </a:solidFill>
                <a:latin typeface="+mn-lt"/>
              </a:rPr>
              <a:t> (Bruner, 1966, σ. 46).</a:t>
            </a:r>
            <a:br>
              <a:rPr lang="el-GR" sz="1600" dirty="0">
                <a:solidFill>
                  <a:schemeClr val="bg1"/>
                </a:solidFill>
                <a:latin typeface="+mn-lt"/>
              </a:rPr>
            </a:br>
            <a:br>
              <a:rPr lang="el-GR" sz="1600" dirty="0">
                <a:solidFill>
                  <a:schemeClr val="bg1"/>
                </a:solidFill>
                <a:latin typeface="+mn-lt"/>
              </a:rPr>
            </a:br>
            <a:r>
              <a:rPr lang="el-GR" sz="1600" dirty="0">
                <a:solidFill>
                  <a:schemeClr val="bg1"/>
                </a:solidFill>
                <a:latin typeface="+mn-lt"/>
              </a:rPr>
              <a:t>	Η πρώιμη έκθεση στα φυσικά φαινόμενα οδηγεί σε καλύτερη κατανόηση των επιστημονικών εννοιών που θα διδαχθούν σε κατοπινά στάδια της εκπαίδευσης και με πιο τυπικό τρόπο. </a:t>
            </a:r>
            <a:br>
              <a:rPr lang="el-GR" sz="1600" dirty="0">
                <a:solidFill>
                  <a:schemeClr val="bg1"/>
                </a:solidFill>
                <a:latin typeface="+mn-lt"/>
              </a:rPr>
            </a:br>
            <a:br>
              <a:rPr lang="el-GR" sz="1600" dirty="0">
                <a:solidFill>
                  <a:schemeClr val="bg1"/>
                </a:solidFill>
                <a:latin typeface="+mn-lt"/>
              </a:rPr>
            </a:br>
            <a:r>
              <a:rPr lang="el-GR" sz="1600" dirty="0">
                <a:solidFill>
                  <a:schemeClr val="bg1"/>
                </a:solidFill>
                <a:latin typeface="+mn-lt"/>
              </a:rPr>
              <a:t>	Η χρήση επιστημονικού λεξιλογίου και εκφράσεων σε πρώιμη ηλικία επιδρά στην ενδεχόμενη ανάπτυξη των επιστημονικών εννοιών </a:t>
            </a:r>
            <a:r>
              <a:rPr lang="el-GR" sz="1400" dirty="0">
                <a:solidFill>
                  <a:schemeClr val="bg1"/>
                </a:solidFill>
              </a:rPr>
              <a:t>(</a:t>
            </a:r>
            <a:r>
              <a:rPr lang="el-GR" sz="1400" dirty="0" err="1">
                <a:solidFill>
                  <a:schemeClr val="bg1"/>
                </a:solidFill>
              </a:rPr>
              <a:t>Καριώτογλου</a:t>
            </a:r>
            <a:r>
              <a:rPr lang="el-GR" sz="1400" dirty="0">
                <a:solidFill>
                  <a:schemeClr val="bg1"/>
                </a:solidFill>
              </a:rPr>
              <a:t> Π. –Παπαδοπούλου  Π. 2016).</a:t>
            </a:r>
          </a:p>
        </p:txBody>
      </p:sp>
    </p:spTree>
    <p:extLst>
      <p:ext uri="{BB962C8B-B14F-4D97-AF65-F5344CB8AC3E}">
        <p14:creationId xmlns:p14="http://schemas.microsoft.com/office/powerpoint/2010/main" val="271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1457739"/>
            <a:ext cx="10721008" cy="4546128"/>
          </a:xfrm>
          <a:solidFill>
            <a:schemeClr val="accent1">
              <a:lumMod val="20000"/>
              <a:lumOff val="80000"/>
            </a:schemeClr>
          </a:solidFill>
        </p:spPr>
        <p:txBody>
          <a:bodyPr>
            <a:normAutofit/>
          </a:bodyPr>
          <a:lstStyle/>
          <a:p>
            <a:r>
              <a:rPr lang="el-GR" sz="2800" dirty="0">
                <a:solidFill>
                  <a:schemeClr val="bg1"/>
                </a:solidFill>
              </a:rPr>
              <a:t>	</a:t>
            </a:r>
            <a:r>
              <a:rPr lang="el-GR" sz="1800" dirty="0">
                <a:solidFill>
                  <a:schemeClr val="bg1"/>
                </a:solidFill>
                <a:latin typeface="+mn-lt"/>
              </a:rPr>
              <a:t>Η διερεύνηση των φυσικών εννοιών και φαινόμενων από τα μικρά παιδιά συμβάλλει σημαντικά στη γνωστική τους ανάπτυξη. </a:t>
            </a:r>
            <a:br>
              <a:rPr lang="el-GR" sz="1800" dirty="0">
                <a:solidFill>
                  <a:schemeClr val="bg1"/>
                </a:solidFill>
                <a:latin typeface="+mn-lt"/>
              </a:rPr>
            </a:br>
            <a:br>
              <a:rPr lang="el-GR" sz="1800" dirty="0">
                <a:solidFill>
                  <a:schemeClr val="bg1"/>
                </a:solidFill>
                <a:latin typeface="+mn-lt"/>
              </a:rPr>
            </a:br>
            <a:r>
              <a:rPr lang="el-GR" sz="1800" dirty="0">
                <a:solidFill>
                  <a:schemeClr val="bg1"/>
                </a:solidFill>
                <a:latin typeface="+mn-lt"/>
              </a:rPr>
              <a:t>	Με την εμπλοκή των παιδιών στη διδασκαλία των Φυσικών Επιστημών και του Περιβάλλοντος αναπτύσσονται θετικές στάσεις απέναντι στις Φυσικές Επιστήμες σε αυτά.</a:t>
            </a:r>
            <a:br>
              <a:rPr lang="el-GR" sz="1800" dirty="0">
                <a:solidFill>
                  <a:schemeClr val="bg1"/>
                </a:solidFill>
                <a:latin typeface="+mn-lt"/>
              </a:rPr>
            </a:br>
            <a:br>
              <a:rPr lang="el-GR" sz="1800" dirty="0">
                <a:solidFill>
                  <a:schemeClr val="bg1"/>
                </a:solidFill>
                <a:latin typeface="+mn-lt"/>
              </a:rPr>
            </a:br>
            <a:r>
              <a:rPr lang="el-GR" sz="1800" dirty="0">
                <a:solidFill>
                  <a:schemeClr val="bg1"/>
                </a:solidFill>
                <a:latin typeface="+mn-lt"/>
              </a:rPr>
              <a:t>	Υποστηρίζεται και ο «</a:t>
            </a:r>
            <a:r>
              <a:rPr lang="el-GR" sz="1800" i="1" dirty="0">
                <a:solidFill>
                  <a:schemeClr val="bg1"/>
                </a:solidFill>
                <a:latin typeface="+mn-lt"/>
              </a:rPr>
              <a:t>επιστημονικός </a:t>
            </a:r>
            <a:r>
              <a:rPr lang="el-GR" sz="1800" i="1" dirty="0" err="1">
                <a:solidFill>
                  <a:schemeClr val="bg1"/>
                </a:solidFill>
                <a:latin typeface="+mn-lt"/>
              </a:rPr>
              <a:t>εγγραματισμός</a:t>
            </a:r>
            <a:r>
              <a:rPr lang="el-GR" sz="1800" dirty="0">
                <a:solidFill>
                  <a:schemeClr val="bg1"/>
                </a:solidFill>
                <a:latin typeface="+mn-lt"/>
              </a:rPr>
              <a:t>» τους . Αναπτύσσεται δηλ. η δεξιότητα- ικανότητα να διερευνούν και να οργανώνουν τις εμπειρίες τους συστηματικά, να κατανοούν βασικές λειτουργίες, να επιλύουν προβλήματα, να διαμορφώνουν κριτική στάση και να λαμβάνουν αποφάσεις που υποστηρίζουν την ανάδειξη της αλληλεξάρτησης </a:t>
            </a:r>
            <a:r>
              <a:rPr lang="el-GR" sz="1800" dirty="0" err="1">
                <a:solidFill>
                  <a:schemeClr val="bg1"/>
                </a:solidFill>
                <a:latin typeface="+mn-lt"/>
              </a:rPr>
              <a:t>επιστήμης,τεχνολογίας</a:t>
            </a:r>
            <a:r>
              <a:rPr lang="el-GR" sz="1800" dirty="0">
                <a:solidFill>
                  <a:schemeClr val="bg1"/>
                </a:solidFill>
                <a:latin typeface="+mn-lt"/>
              </a:rPr>
              <a:t> και κοινωνίας.</a:t>
            </a:r>
          </a:p>
        </p:txBody>
      </p:sp>
    </p:spTree>
    <p:extLst>
      <p:ext uri="{BB962C8B-B14F-4D97-AF65-F5344CB8AC3E}">
        <p14:creationId xmlns:p14="http://schemas.microsoft.com/office/powerpoint/2010/main" val="42679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48139" y="1417983"/>
            <a:ext cx="10721008" cy="4546127"/>
          </a:xfrm>
          <a:solidFill>
            <a:schemeClr val="accent1">
              <a:lumMod val="20000"/>
              <a:lumOff val="80000"/>
            </a:schemeClr>
          </a:solidFill>
        </p:spPr>
        <p:txBody>
          <a:bodyPr>
            <a:normAutofit/>
          </a:bodyPr>
          <a:lstStyle/>
          <a:p>
            <a:r>
              <a:rPr lang="el-GR" sz="2400" b="1" dirty="0">
                <a:solidFill>
                  <a:schemeClr val="bg1"/>
                </a:solidFill>
              </a:rPr>
              <a:t>Πως εισάγουμε τις Φυσικές Επιστήμες στο Νηπιαγωγείο</a:t>
            </a:r>
            <a:r>
              <a:rPr lang="el-GR" sz="2400" dirty="0">
                <a:solidFill>
                  <a:schemeClr val="bg1"/>
                </a:solidFill>
              </a:rPr>
              <a:t>;</a:t>
            </a:r>
            <a:br>
              <a:rPr lang="el-GR" sz="2400" dirty="0">
                <a:solidFill>
                  <a:schemeClr val="bg1"/>
                </a:solidFill>
              </a:rPr>
            </a:br>
            <a:r>
              <a:rPr lang="el-GR" sz="2400" dirty="0">
                <a:solidFill>
                  <a:schemeClr val="bg1"/>
                </a:solidFill>
              </a:rPr>
              <a:t> </a:t>
            </a:r>
            <a:br>
              <a:rPr lang="el-GR" sz="2400" dirty="0">
                <a:solidFill>
                  <a:schemeClr val="bg1"/>
                </a:solidFill>
              </a:rPr>
            </a:br>
            <a:r>
              <a:rPr lang="el-GR" sz="2400" dirty="0">
                <a:solidFill>
                  <a:schemeClr val="bg1"/>
                </a:solidFill>
              </a:rPr>
              <a:t>	</a:t>
            </a:r>
            <a:r>
              <a:rPr lang="el-GR" sz="1800" dirty="0">
                <a:solidFill>
                  <a:schemeClr val="bg1"/>
                </a:solidFill>
              </a:rPr>
              <a:t>Με την ανίχνευση των πρότερων γνώσεων . Οι προϋπάρχουσες γνώσεις και εμπειρίες των παιδιών πρέπει να αξιοποιηθούν στον διδακτικό σχεδιασμό (αρχική ή διαγνωστική αξιολόγηση). </a:t>
            </a:r>
            <a:br>
              <a:rPr lang="el-GR" sz="1800" dirty="0">
                <a:solidFill>
                  <a:schemeClr val="bg1"/>
                </a:solidFill>
              </a:rPr>
            </a:br>
            <a:r>
              <a:rPr lang="el-GR" sz="1800" b="1" u="sng" dirty="0">
                <a:solidFill>
                  <a:schemeClr val="bg1"/>
                </a:solidFill>
              </a:rPr>
              <a:t>ΓΙΑΤΙ ..</a:t>
            </a:r>
            <a:r>
              <a:rPr lang="el-GR" sz="1800" dirty="0">
                <a:solidFill>
                  <a:schemeClr val="bg1"/>
                </a:solidFill>
              </a:rPr>
              <a:t>Οι σύγχρονες διδακτικές προσεγγίσεις για τις Φυσικές Επιστήμες βασίζονται στην άποψη ότι η μάθηση είναι μια διαδικασία κατασκευής νέων ιδεών που βασίζονται στην ήδη υπάρχουσα γνώση του μαθητή. </a:t>
            </a:r>
            <a:br>
              <a:rPr lang="el-GR" sz="1800" dirty="0">
                <a:solidFill>
                  <a:schemeClr val="bg1"/>
                </a:solidFill>
              </a:rPr>
            </a:br>
            <a:br>
              <a:rPr lang="el-GR" sz="1800" dirty="0">
                <a:solidFill>
                  <a:schemeClr val="bg1"/>
                </a:solidFill>
              </a:rPr>
            </a:br>
            <a:r>
              <a:rPr lang="el-GR" sz="1800" dirty="0">
                <a:solidFill>
                  <a:schemeClr val="bg1"/>
                </a:solidFill>
              </a:rPr>
              <a:t>	Με την  ανακάλυψη  και σύνδεση της μάθησης που λαμβάνει χώρα μέσα αλλά  και έξω </a:t>
            </a:r>
            <a:r>
              <a:rPr lang="el-GR" sz="1800" dirty="0" err="1">
                <a:solidFill>
                  <a:schemeClr val="bg1"/>
                </a:solidFill>
              </a:rPr>
              <a:t>απο</a:t>
            </a:r>
            <a:r>
              <a:rPr lang="el-GR" sz="1800" dirty="0">
                <a:solidFill>
                  <a:schemeClr val="bg1"/>
                </a:solidFill>
              </a:rPr>
              <a:t> το Νηπιαγωγείο, </a:t>
            </a:r>
            <a:br>
              <a:rPr lang="el-GR" sz="1800" dirty="0">
                <a:solidFill>
                  <a:schemeClr val="bg1"/>
                </a:solidFill>
              </a:rPr>
            </a:br>
            <a:br>
              <a:rPr lang="el-GR" sz="1800" dirty="0">
                <a:solidFill>
                  <a:schemeClr val="bg1"/>
                </a:solidFill>
              </a:rPr>
            </a:br>
            <a:r>
              <a:rPr lang="el-GR" sz="1800" dirty="0">
                <a:solidFill>
                  <a:schemeClr val="bg1"/>
                </a:solidFill>
              </a:rPr>
              <a:t>	με τη δημιουργία κατάλληλου κλίματος αποδοχής και ενθάρρυνσης όπου θα ενισχύεται η περιέργεια και το ενδιαφέρον,</a:t>
            </a:r>
          </a:p>
        </p:txBody>
      </p:sp>
    </p:spTree>
    <p:extLst>
      <p:ext uri="{BB962C8B-B14F-4D97-AF65-F5344CB8AC3E}">
        <p14:creationId xmlns:p14="http://schemas.microsoft.com/office/powerpoint/2010/main" val="167619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1232452"/>
            <a:ext cx="10721008" cy="4771415"/>
          </a:xfrm>
          <a:solidFill>
            <a:schemeClr val="accent1">
              <a:lumMod val="20000"/>
              <a:lumOff val="80000"/>
            </a:schemeClr>
          </a:solidFill>
        </p:spPr>
        <p:txBody>
          <a:bodyPr>
            <a:normAutofit/>
          </a:bodyPr>
          <a:lstStyle/>
          <a:p>
            <a:r>
              <a:rPr lang="el-GR" sz="2400" dirty="0">
                <a:solidFill>
                  <a:schemeClr val="bg1"/>
                </a:solidFill>
              </a:rPr>
              <a:t>	</a:t>
            </a:r>
            <a:r>
              <a:rPr lang="el-GR" sz="1800" dirty="0">
                <a:solidFill>
                  <a:schemeClr val="bg1"/>
                </a:solidFill>
              </a:rPr>
              <a:t>με την υλοποίηση δραστηριοτήτων </a:t>
            </a:r>
            <a:r>
              <a:rPr lang="el-GR" sz="1800" dirty="0" err="1">
                <a:solidFill>
                  <a:schemeClr val="bg1"/>
                </a:solidFill>
              </a:rPr>
              <a:t>παιχνιώδους</a:t>
            </a:r>
            <a:r>
              <a:rPr lang="el-GR" sz="1800" dirty="0">
                <a:solidFill>
                  <a:schemeClr val="bg1"/>
                </a:solidFill>
              </a:rPr>
              <a:t> μορφής. «</a:t>
            </a:r>
            <a:r>
              <a:rPr lang="el-GR" sz="1800" i="1" dirty="0">
                <a:solidFill>
                  <a:schemeClr val="bg1"/>
                </a:solidFill>
              </a:rPr>
              <a:t>Το παιχνίδι μπορεί να αξιοποιηθεί στη διδασκαλία των ΦΕ, καθώς είναι μια διαδικασία που κάνει  τις ίδιες τις επιστημονικές έννοιες πιο ενδιαφέρουσες για τα μικρά παιδιά, ενώ κεντρίζει  την περιέργεια των παιδιών</a:t>
            </a:r>
            <a:r>
              <a:rPr lang="el-GR" sz="1800" dirty="0">
                <a:solidFill>
                  <a:schemeClr val="bg1"/>
                </a:solidFill>
              </a:rPr>
              <a:t>» </a:t>
            </a:r>
            <a:r>
              <a:rPr lang="el-GR" sz="1400" dirty="0">
                <a:solidFill>
                  <a:schemeClr val="bg1"/>
                </a:solidFill>
              </a:rPr>
              <a:t>(</a:t>
            </a:r>
            <a:r>
              <a:rPr lang="el-GR" sz="1400" dirty="0" err="1">
                <a:solidFill>
                  <a:schemeClr val="bg1"/>
                </a:solidFill>
              </a:rPr>
              <a:t>Καμπεζά</a:t>
            </a:r>
            <a:r>
              <a:rPr lang="el-GR" sz="1400" dirty="0">
                <a:solidFill>
                  <a:schemeClr val="bg1"/>
                </a:solidFill>
              </a:rPr>
              <a:t> 2018).</a:t>
            </a:r>
            <a:br>
              <a:rPr lang="el-GR" sz="1800" dirty="0">
                <a:solidFill>
                  <a:schemeClr val="bg1"/>
                </a:solidFill>
              </a:rPr>
            </a:br>
            <a:br>
              <a:rPr lang="el-GR" sz="1800" dirty="0">
                <a:solidFill>
                  <a:schemeClr val="bg1"/>
                </a:solidFill>
              </a:rPr>
            </a:br>
            <a:r>
              <a:rPr lang="el-GR" sz="1800" dirty="0">
                <a:solidFill>
                  <a:schemeClr val="bg1"/>
                </a:solidFill>
              </a:rPr>
              <a:t>	Με την συστηματική παρατήρηση αντικειμένων ή φαινομένων και συλλογή δεδομένων που δίνουν απαντήσεις ή λύσεις σε ερωτήματα,</a:t>
            </a:r>
            <a:br>
              <a:rPr lang="el-GR" sz="1800" dirty="0">
                <a:solidFill>
                  <a:schemeClr val="bg1"/>
                </a:solidFill>
              </a:rPr>
            </a:br>
            <a:br>
              <a:rPr lang="el-GR" sz="1800" dirty="0">
                <a:solidFill>
                  <a:schemeClr val="bg1"/>
                </a:solidFill>
              </a:rPr>
            </a:br>
            <a:r>
              <a:rPr lang="el-GR" sz="1800" dirty="0">
                <a:solidFill>
                  <a:schemeClr val="bg1"/>
                </a:solidFill>
              </a:rPr>
              <a:t>	Με την  καταγραφή των δεδομένων που συλλέγουν τα παιδιά από τη συστηματική παρατήρηση,</a:t>
            </a:r>
            <a:br>
              <a:rPr lang="el-GR" sz="1800" dirty="0">
                <a:solidFill>
                  <a:schemeClr val="bg1"/>
                </a:solidFill>
              </a:rPr>
            </a:br>
            <a:br>
              <a:rPr lang="el-GR" sz="1800" dirty="0">
                <a:solidFill>
                  <a:schemeClr val="bg1"/>
                </a:solidFill>
              </a:rPr>
            </a:br>
            <a:r>
              <a:rPr lang="el-GR" sz="1800" dirty="0">
                <a:solidFill>
                  <a:schemeClr val="bg1"/>
                </a:solidFill>
              </a:rPr>
              <a:t>	Με το πείραμα,</a:t>
            </a:r>
            <a:br>
              <a:rPr lang="el-GR" sz="1800" dirty="0">
                <a:solidFill>
                  <a:schemeClr val="bg1"/>
                </a:solidFill>
              </a:rPr>
            </a:br>
            <a:br>
              <a:rPr lang="el-GR" sz="1800" dirty="0">
                <a:solidFill>
                  <a:schemeClr val="bg1"/>
                </a:solidFill>
              </a:rPr>
            </a:br>
            <a:r>
              <a:rPr lang="el-GR" sz="1800" dirty="0">
                <a:solidFill>
                  <a:schemeClr val="bg1"/>
                </a:solidFill>
              </a:rPr>
              <a:t>	Με την  ανάλυση και ερμηνεία, τη διατύπωση προβλέψεων και υποθέσεων,</a:t>
            </a:r>
            <a:br>
              <a:rPr lang="el-GR" sz="1800" dirty="0">
                <a:solidFill>
                  <a:schemeClr val="bg1"/>
                </a:solidFill>
              </a:rPr>
            </a:br>
            <a:br>
              <a:rPr lang="el-GR" sz="1800" dirty="0">
                <a:solidFill>
                  <a:schemeClr val="bg1"/>
                </a:solidFill>
              </a:rPr>
            </a:br>
            <a:r>
              <a:rPr lang="el-GR" sz="1800" dirty="0">
                <a:solidFill>
                  <a:schemeClr val="bg1"/>
                </a:solidFill>
              </a:rPr>
              <a:t>	 Με τον  </a:t>
            </a:r>
            <a:r>
              <a:rPr lang="el-GR" sz="1800" dirty="0" err="1">
                <a:solidFill>
                  <a:schemeClr val="bg1"/>
                </a:solidFill>
              </a:rPr>
              <a:t>αναστοχασμό</a:t>
            </a:r>
            <a:r>
              <a:rPr lang="el-GR" sz="1800" dirty="0">
                <a:solidFill>
                  <a:schemeClr val="bg1"/>
                </a:solidFill>
              </a:rPr>
              <a:t> για τον τρόπο δράσης τους, και τη εφαρμογή των νέων γνώσεων σε διαφορετικά πλαίσια</a:t>
            </a:r>
            <a:r>
              <a:rPr lang="el-GR" sz="2400" dirty="0">
                <a:solidFill>
                  <a:schemeClr val="bg1"/>
                </a:solidFill>
              </a:rPr>
              <a:t> </a:t>
            </a:r>
            <a:r>
              <a:rPr lang="el-GR" sz="1600" dirty="0">
                <a:solidFill>
                  <a:schemeClr val="bg1"/>
                </a:solidFill>
              </a:rPr>
              <a:t>(ΝΠΣ, σ.82).</a:t>
            </a:r>
          </a:p>
        </p:txBody>
      </p:sp>
    </p:spTree>
    <p:extLst>
      <p:ext uri="{BB962C8B-B14F-4D97-AF65-F5344CB8AC3E}">
        <p14:creationId xmlns:p14="http://schemas.microsoft.com/office/powerpoint/2010/main" val="95988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ADD109-856A-42DF-A13C-5475FF24A834}"/>
              </a:ext>
            </a:extLst>
          </p:cNvPr>
          <p:cNvSpPr>
            <a:spLocks noGrp="1"/>
          </p:cNvSpPr>
          <p:nvPr>
            <p:ph type="ctrTitle"/>
          </p:nvPr>
        </p:nvSpPr>
        <p:spPr>
          <a:xfrm>
            <a:off x="861391" y="1391478"/>
            <a:ext cx="10721008" cy="4612389"/>
          </a:xfrm>
          <a:solidFill>
            <a:schemeClr val="accent1">
              <a:lumMod val="20000"/>
              <a:lumOff val="80000"/>
            </a:schemeClr>
          </a:solidFill>
        </p:spPr>
        <p:txBody>
          <a:bodyPr>
            <a:normAutofit fontScale="90000"/>
          </a:bodyPr>
          <a:lstStyle/>
          <a:p>
            <a:r>
              <a:rPr lang="el-GR" sz="2000" b="1" dirty="0">
                <a:solidFill>
                  <a:schemeClr val="bg1"/>
                </a:solidFill>
              </a:rPr>
              <a:t>Ωστόσο, </a:t>
            </a:r>
            <a:br>
              <a:rPr lang="el-GR" sz="2000" b="1" dirty="0">
                <a:solidFill>
                  <a:schemeClr val="bg1"/>
                </a:solidFill>
              </a:rPr>
            </a:br>
            <a:br>
              <a:rPr lang="el-GR" sz="2000" dirty="0">
                <a:solidFill>
                  <a:schemeClr val="bg1"/>
                </a:solidFill>
              </a:rPr>
            </a:br>
            <a:r>
              <a:rPr lang="el-GR" sz="2000" dirty="0">
                <a:solidFill>
                  <a:schemeClr val="bg1"/>
                </a:solidFill>
              </a:rPr>
              <a:t>Είναι σημαντικό να επισημανθεί μια σειρά από παράγοντες σχετικά με τον ρόλο των Φυσικών Επιστημών στην Προσχολική Εκπαίδευση, όπως:</a:t>
            </a:r>
            <a:br>
              <a:rPr lang="el-GR" sz="2000" dirty="0">
                <a:solidFill>
                  <a:schemeClr val="bg1"/>
                </a:solidFill>
              </a:rPr>
            </a:br>
            <a:r>
              <a:rPr lang="el-GR" sz="2000" dirty="0">
                <a:solidFill>
                  <a:schemeClr val="bg1"/>
                </a:solidFill>
              </a:rPr>
              <a:t>οι αντιλήψεις και οι στάσεις που διαμορφώνουν </a:t>
            </a:r>
            <a:r>
              <a:rPr lang="el-GR" sz="2000" b="1" dirty="0">
                <a:solidFill>
                  <a:schemeClr val="bg1"/>
                </a:solidFill>
              </a:rPr>
              <a:t>οι εκπαιδευτικοί </a:t>
            </a:r>
            <a:r>
              <a:rPr lang="el-GR" sz="2000" dirty="0">
                <a:solidFill>
                  <a:schemeClr val="bg1"/>
                </a:solidFill>
              </a:rPr>
              <a:t>αυτής της βαθμίδας για τη σημασία των Φυσικών Επιστημών στην ανάπτυξη των μικρών παιδιών, </a:t>
            </a:r>
            <a:br>
              <a:rPr lang="el-GR" sz="2000" dirty="0">
                <a:solidFill>
                  <a:schemeClr val="bg1"/>
                </a:solidFill>
              </a:rPr>
            </a:br>
            <a:br>
              <a:rPr lang="el-GR" sz="2000" dirty="0">
                <a:solidFill>
                  <a:schemeClr val="bg1"/>
                </a:solidFill>
              </a:rPr>
            </a:br>
            <a:r>
              <a:rPr lang="el-GR" sz="2000" dirty="0">
                <a:solidFill>
                  <a:schemeClr val="bg1"/>
                </a:solidFill>
              </a:rPr>
              <a:t>οι γνώσεις τους για το αντικείμενο και τη διδακτική του προσέγγιση,</a:t>
            </a:r>
            <a:br>
              <a:rPr lang="el-GR" sz="2000" dirty="0">
                <a:solidFill>
                  <a:schemeClr val="bg1"/>
                </a:solidFill>
              </a:rPr>
            </a:br>
            <a:r>
              <a:rPr lang="el-GR" sz="2000" dirty="0">
                <a:solidFill>
                  <a:schemeClr val="bg1"/>
                </a:solidFill>
              </a:rPr>
              <a:t> </a:t>
            </a:r>
            <a:br>
              <a:rPr lang="el-GR" sz="2000" dirty="0">
                <a:solidFill>
                  <a:schemeClr val="bg1"/>
                </a:solidFill>
              </a:rPr>
            </a:br>
            <a:r>
              <a:rPr lang="el-GR" sz="2000" dirty="0">
                <a:solidFill>
                  <a:schemeClr val="bg1"/>
                </a:solidFill>
              </a:rPr>
              <a:t>καθώς και η προετοιμασία τους για τον σχεδιασμό και την υλοποίηση κατάλληλων δραστηριοτήτων.</a:t>
            </a:r>
            <a:br>
              <a:rPr lang="el-GR" sz="2000" dirty="0">
                <a:solidFill>
                  <a:schemeClr val="bg1"/>
                </a:solidFill>
              </a:rPr>
            </a:br>
            <a:br>
              <a:rPr lang="el-GR" sz="2000" dirty="0">
                <a:solidFill>
                  <a:schemeClr val="bg1"/>
                </a:solidFill>
              </a:rPr>
            </a:br>
            <a:r>
              <a:rPr lang="el-GR" sz="2000" dirty="0">
                <a:solidFill>
                  <a:schemeClr val="bg1"/>
                </a:solidFill>
              </a:rPr>
              <a:t>Πρόσφατες  έρευνες έχουν δείξει ότι αρκετοί Νηπιαγωγοί δυσκολεύονται στην ένταξη των ΦΕ στην καθημερινότητα του Νηπιαγωγείου </a:t>
            </a:r>
            <a:r>
              <a:rPr lang="el-GR" sz="1600" dirty="0">
                <a:solidFill>
                  <a:schemeClr val="bg1"/>
                </a:solidFill>
              </a:rPr>
              <a:t>(Καριώτογλου 2016),</a:t>
            </a:r>
            <a:r>
              <a:rPr lang="el-GR" sz="2000" dirty="0">
                <a:solidFill>
                  <a:schemeClr val="bg1"/>
                </a:solidFill>
              </a:rPr>
              <a:t>έχουν έλλειψη αυτοπεποίθησης, </a:t>
            </a:r>
            <a:r>
              <a:rPr lang="el-GR" sz="1600" dirty="0">
                <a:solidFill>
                  <a:schemeClr val="bg1"/>
                </a:solidFill>
              </a:rPr>
              <a:t>(Harlen &amp; Holroyd 1997, Yoon &amp; Onchwari 2006), </a:t>
            </a:r>
            <a:r>
              <a:rPr lang="el-GR" sz="2000" dirty="0">
                <a:solidFill>
                  <a:schemeClr val="bg1"/>
                </a:solidFill>
              </a:rPr>
              <a:t>αλλά  και η αμφιβολία  για τα οφέλη της διδασκαλίας των ΦΕ </a:t>
            </a:r>
            <a:r>
              <a:rPr lang="el-GR" sz="1600" dirty="0">
                <a:solidFill>
                  <a:schemeClr val="bg1"/>
                </a:solidFill>
              </a:rPr>
              <a:t>(Eshach &amp; Fried 2005).</a:t>
            </a:r>
            <a:br>
              <a:rPr lang="el-GR" sz="2000" dirty="0">
                <a:solidFill>
                  <a:schemeClr val="bg1"/>
                </a:solidFill>
              </a:rPr>
            </a:br>
            <a:br>
              <a:rPr lang="el-GR" sz="2400" dirty="0">
                <a:solidFill>
                  <a:schemeClr val="bg1"/>
                </a:solidFill>
              </a:rPr>
            </a:br>
            <a:r>
              <a:rPr lang="el-GR" sz="2400" dirty="0">
                <a:solidFill>
                  <a:schemeClr val="bg1"/>
                </a:solidFill>
              </a:rPr>
              <a:t>	</a:t>
            </a:r>
            <a:endParaRPr lang="el-GR" sz="2000" dirty="0">
              <a:solidFill>
                <a:schemeClr val="bg1"/>
              </a:solidFill>
            </a:endParaRPr>
          </a:p>
        </p:txBody>
      </p:sp>
    </p:spTree>
    <p:extLst>
      <p:ext uri="{BB962C8B-B14F-4D97-AF65-F5344CB8AC3E}">
        <p14:creationId xmlns:p14="http://schemas.microsoft.com/office/powerpoint/2010/main" val="506473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Επιστημονική εργασία 16x9">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0792999_TF02922647_TF02922647" id="{DA041B5A-9122-4123-BC9A-4DE34E900692}" vid="{72778CA3-822A-43CF-B626-2A870EC8D8C8}"/>
    </a:ext>
  </a:extLst>
</a:theme>
</file>

<file path=ppt/theme/theme2.xml><?xml version="1.0" encoding="utf-8"?>
<a:theme xmlns:a="http://schemas.openxmlformats.org/drawingml/2006/main" name="Θέμα του Office">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Θέμα του Office">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Παρουσίαση επιστημονικής εργασίας (ευρεία οθόνη)</Template>
  <TotalTime>55</TotalTime>
  <Words>893</Words>
  <Application>Microsoft Office PowerPoint</Application>
  <PresentationFormat>Widescreen</PresentationFormat>
  <Paragraphs>12</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Επιστημονική εργασία 16x9</vt:lpstr>
      <vt:lpstr>Οι Φυσικές Επιστήμες στο Νηπιαγωγείο </vt:lpstr>
      <vt:lpstr>Στις μέρες μας, εμφανίζεται ένα συνεχώς αυξανόμενο ενδιαφέρον για την εισαγωγή των Φυσικών Επιστημών σ’ όλες τις βαθμίδες της Εκπαίδευσης και ιδιαίτερα στην Προσχολική.  «Τα παιδιά εντάσσονται σ’ ένα πλαίσιο στο οποίο οι δραστηριότητες που αναπτύσσονται πραγματοποιούνται με την αξιοποίηση κάθε δυνατότητας που μπορούμε να αντλήσουμε από τη φύση, την κοινωνία και τον πολιτισμό» ,αναφέρει ο Καλογιαννάκης (2016). </vt:lpstr>
      <vt:lpstr> Στην Ελλάδα, το Νέο Πρόγραμμα Σπουδών για το Νηπιαγωγείο (2011) εισάγει την ενασχόληση των παιδιών με δραστηριότητες Φυσικών Επιστημών, για πρώτη φορά ως μία γνωστική περιοχή..   Η μαθησιακή περιοχή «Φυσικές επιστήμες» δομείται στις  ακόλουθες ενότητες:  • Ζωντανοί οργανισμοί  • Αντικείμενα και υλικά  • Έννοιες και φαινόμενα από το φυσικό κόσμο  • Πλανήτη Γη και διάστημα  </vt:lpstr>
      <vt:lpstr>Ενδεικτικοί στόχοι που αναφέρονται :  • Να διακρίνουν τα αντικείμενα από τα υλικά κατασκευής τους,  • Να χειριστούν υλικά σε διαφορετικές φυσικές καταστάσεις και να εκφράζουν, όπως μπορούν, τις διαφορές μεταξύ τους. Φυσική κατάσταση των υλικών: στερεά, υγρά, ο αέρας.  • Να αντιληφθούν τη θέρμανση ή ψύξη ως παράγοντα μεταβολής της φυσικής κατάστασης των υλικών. κ.α... </vt:lpstr>
      <vt:lpstr> Ποιά τα παιδαγωγικά ωφέλη για τους νεαρούς μαθητές μας;   Τα παιδιά έχουν την φυσική τάση και το έμφυτο ενδιαφέρον  να παρατηρούν τη φύση και να σκέφτονται γι αυτήν . Οι  Φυσικές Επιστήμες ικανοποιούν αυτή την ανάγκη των παιδιών, καθώς  συνιστούν βασικό τρόπο εξερεύνησης και κατανόησης του περιβάλλοντός μας.     Υποστηρίζεται η μαθησιακή τους πορεία, καθώς ο Bruner υποστήριξε   ότι ένα παιδί μπορεί να μάθει οτιδήποτε, αρκεί αυτό να παρουσιάζεται κατάλληλα δομημένο (Bruner, 1966, σ. 46).   Η πρώιμη έκθεση στα φυσικά φαινόμενα οδηγεί σε καλύτερη κατανόηση των επιστημονικών εννοιών που θα διδαχθούν σε κατοπινά στάδια της εκπαίδευσης και με πιο τυπικό τρόπο.    Η χρήση επιστημονικού λεξιλογίου και εκφράσεων σε πρώιμη ηλικία επιδρά στην ενδεχόμενη ανάπτυξη των επιστημονικών εννοιών (Καριώτογλου Π. –Παπαδοπούλου  Π. 2016).</vt:lpstr>
      <vt:lpstr> Η διερεύνηση των φυσικών εννοιών και φαινόμενων από τα μικρά παιδιά συμβάλλει σημαντικά στη γνωστική τους ανάπτυξη.    Με την εμπλοκή των παιδιών στη διδασκαλία των Φυσικών Επιστημών και του Περιβάλλοντος αναπτύσσονται θετικές στάσεις απέναντι στις Φυσικές Επιστήμες σε αυτά.   Υποστηρίζεται και ο «επιστημονικός εγγραματισμός» τους . Αναπτύσσεται δηλ. η δεξιότητα- ικανότητα να διερευνούν και να οργανώνουν τις εμπειρίες τους συστηματικά, να κατανοούν βασικές λειτουργίες, να επιλύουν προβλήματα, να διαμορφώνουν κριτική στάση και να λαμβάνουν αποφάσεις που υποστηρίζουν την ανάδειξη της αλληλεξάρτησης επιστήμης,τεχνολογίας και κοινωνίας.</vt:lpstr>
      <vt:lpstr>Πως εισάγουμε τις Φυσικές Επιστήμες στο Νηπιαγωγείο;    Με την ανίχνευση των πρότερων γνώσεων . Οι προϋπάρχουσες γνώσεις και εμπειρίες των παιδιών πρέπει να αξιοποιηθούν στον διδακτικό σχεδιασμό (αρχική ή διαγνωστική αξιολόγηση).  ΓΙΑΤΙ ..Οι σύγχρονες διδακτικές προσεγγίσεις για τις Φυσικές Επιστήμες βασίζονται στην άποψη ότι η μάθηση είναι μια διαδικασία κατασκευής νέων ιδεών που βασίζονται στην ήδη υπάρχουσα γνώση του μαθητή.    Με την  ανακάλυψη  και σύνδεση της μάθησης που λαμβάνει χώρα μέσα αλλά  και έξω απο το Νηπιαγωγείο,    με τη δημιουργία κατάλληλου κλίματος αποδοχής και ενθάρρυνσης όπου θα ενισχύεται η περιέργεια και το ενδιαφέρον,</vt:lpstr>
      <vt:lpstr> με την υλοποίηση δραστηριοτήτων παιχνιώδους μορφής. «Το παιχνίδι μπορεί να αξιοποιηθεί στη διδασκαλία των ΦΕ, καθώς είναι μια διαδικασία που κάνει  τις ίδιες τις επιστημονικές έννοιες πιο ενδιαφέρουσες για τα μικρά παιδιά, ενώ κεντρίζει  την περιέργεια των παιδιών» (Καμπεζά 2018).   Με την συστηματική παρατήρηση αντικειμένων ή φαινομένων και συλλογή δεδομένων που δίνουν απαντήσεις ή λύσεις σε ερωτήματα,   Με την  καταγραφή των δεδομένων που συλλέγουν τα παιδιά από τη συστηματική παρατήρηση,   Με το πείραμα,   Με την  ανάλυση και ερμηνεία, τη διατύπωση προβλέψεων και υποθέσεων,    Με τον  αναστοχασμό για τον τρόπο δράσης τους, και τη εφαρμογή των νέων γνώσεων σε διαφορετικά πλαίσια (ΝΠΣ, σ.82).</vt:lpstr>
      <vt:lpstr>Ωστόσο,   Είναι σημαντικό να επισημανθεί μια σειρά από παράγοντες σχετικά με τον ρόλο των Φυσικών Επιστημών στην Προσχολική Εκπαίδευση, όπως: οι αντιλήψεις και οι στάσεις που διαμορφώνουν οι εκπαιδευτικοί αυτής της βαθμίδας για τη σημασία των Φυσικών Επιστημών στην ανάπτυξη των μικρών παιδιών,   οι γνώσεις τους για το αντικείμενο και τη διδακτική του προσέγγιση,   καθώς και η προετοιμασία τους για τον σχεδιασμό και την υλοποίηση κατάλληλων δραστηριοτήτων.  Πρόσφατες  έρευνες έχουν δείξει ότι αρκετοί Νηπιαγωγοί δυσκολεύονται στην ένταξη των ΦΕ στην καθημερινότητα του Νηπιαγωγείου (Καριώτογλου 2016),έχουν έλλειψη αυτοπεποίθησης, (Harlen &amp; Holroyd 1997, Yoon &amp; Onchwari 2006), αλλά  και η αμφιβολία  για τα οφέλη της διδασκαλίας των ΦΕ (Eshach &amp; Fried 2005).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Φυσικές Επιστήμες στο Νηπιαγωγείο</dc:title>
  <dc:creator>Nikoleta Mousiadou</dc:creator>
  <cp:lastModifiedBy>Nikoleta Mousiadou</cp:lastModifiedBy>
  <cp:revision>9</cp:revision>
  <dcterms:created xsi:type="dcterms:W3CDTF">2021-05-19T09:55:50Z</dcterms:created>
  <dcterms:modified xsi:type="dcterms:W3CDTF">2021-06-06T16:32:35Z</dcterms:modified>
</cp:coreProperties>
</file>