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60" r:id="rId5"/>
    <p:sldId id="308" r:id="rId6"/>
    <p:sldId id="273" r:id="rId7"/>
    <p:sldId id="264" r:id="rId8"/>
    <p:sldId id="265" r:id="rId9"/>
    <p:sldId id="266" r:id="rId10"/>
    <p:sldId id="299" r:id="rId11"/>
    <p:sldId id="300"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267" r:id="rId26"/>
    <p:sldId id="291" r:id="rId27"/>
    <p:sldId id="292" r:id="rId28"/>
    <p:sldId id="293" r:id="rId29"/>
    <p:sldId id="294" r:id="rId30"/>
    <p:sldId id="297" r:id="rId31"/>
    <p:sldId id="298" r:id="rId32"/>
    <p:sldId id="295" r:id="rId33"/>
    <p:sldId id="296" r:id="rId34"/>
    <p:sldId id="285" r:id="rId35"/>
    <p:sldId id="286" r:id="rId36"/>
    <p:sldId id="290" r:id="rId37"/>
    <p:sldId id="288" r:id="rId38"/>
    <p:sldId id="287"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135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E07B39-71B8-4CFD-8A54-2EC0BB9D356A}" type="datetimeFigureOut">
              <a:rPr lang="el-GR" smtClean="0"/>
              <a:pPr/>
              <a:t>24/09/2019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F0B0F7-079D-4473-97EE-3046CB3CC49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8201C53-A57D-406F-AF4E-CE7102A1A811}" type="datetimeFigureOut">
              <a:rPr lang="el-GR" smtClean="0"/>
              <a:pPr/>
              <a:t>24/09/2019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D9561B1-16DB-4F9B-8E8E-9A1B2AD31C7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01C53-A57D-406F-AF4E-CE7102A1A811}" type="datetimeFigureOut">
              <a:rPr lang="el-GR" smtClean="0"/>
              <a:pPr/>
              <a:t>24/09/2019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561B1-16DB-4F9B-8E8E-9A1B2AD31C7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likanaki.gr/"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delikanaki.gr/"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yltlJEdSAHw&amp;feature=youtu.be"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95536" y="692697"/>
            <a:ext cx="8280920" cy="2376264"/>
          </a:xfrm>
        </p:spPr>
        <p:style>
          <a:lnRef idx="0">
            <a:schemeClr val="accent2"/>
          </a:lnRef>
          <a:fillRef idx="3">
            <a:schemeClr val="accent2"/>
          </a:fillRef>
          <a:effectRef idx="3">
            <a:schemeClr val="accent2"/>
          </a:effectRef>
          <a:fontRef idx="minor">
            <a:schemeClr val="lt1"/>
          </a:fontRef>
        </p:style>
        <p:txBody>
          <a:bodyPr>
            <a:normAutofit/>
          </a:bodyPr>
          <a:lstStyle/>
          <a:p>
            <a:r>
              <a:rPr lang="el-GR" dirty="0"/>
              <a:t>Οι μαθηματικές έννοιες μέσα από το παιχνίδι και την αφήγηση</a:t>
            </a:r>
          </a:p>
        </p:txBody>
      </p:sp>
      <p:sp>
        <p:nvSpPr>
          <p:cNvPr id="3" name="2 - Υπότιτλος"/>
          <p:cNvSpPr>
            <a:spLocks noGrp="1"/>
          </p:cNvSpPr>
          <p:nvPr>
            <p:ph type="subTitle" idx="1"/>
          </p:nvPr>
        </p:nvSpPr>
        <p:spPr>
          <a:xfrm>
            <a:off x="647564" y="3573016"/>
            <a:ext cx="7848872" cy="1800200"/>
          </a:xfrm>
        </p:spPr>
        <p:style>
          <a:lnRef idx="0">
            <a:schemeClr val="accent2"/>
          </a:lnRef>
          <a:fillRef idx="3">
            <a:schemeClr val="accent2"/>
          </a:fillRef>
          <a:effectRef idx="3">
            <a:schemeClr val="accent2"/>
          </a:effectRef>
          <a:fontRef idx="minor">
            <a:schemeClr val="lt1"/>
          </a:fontRef>
        </p:style>
        <p:txBody>
          <a:bodyPr>
            <a:normAutofit/>
          </a:bodyPr>
          <a:lstStyle/>
          <a:p>
            <a:r>
              <a:rPr lang="el-GR" sz="3000" dirty="0">
                <a:solidFill>
                  <a:schemeClr val="bg1"/>
                </a:solidFill>
              </a:rPr>
              <a:t>Ιωάννα Καϊάφα </a:t>
            </a:r>
          </a:p>
          <a:p>
            <a:r>
              <a:rPr lang="el-GR" sz="3000" dirty="0">
                <a:solidFill>
                  <a:schemeClr val="bg1"/>
                </a:solidFill>
              </a:rPr>
              <a:t>Υπ. διδάκτορας</a:t>
            </a:r>
          </a:p>
          <a:p>
            <a:r>
              <a:rPr lang="el-GR" sz="3000" dirty="0">
                <a:solidFill>
                  <a:schemeClr val="bg1"/>
                </a:solidFill>
              </a:rPr>
              <a:t>Πανεπιστήμιο Δυτικής Μακεδονίας</a:t>
            </a:r>
          </a:p>
          <a:p>
            <a:endParaRPr lang="el-GR" sz="3000" dirty="0">
              <a:solidFill>
                <a:schemeClr val="bg1"/>
              </a:solidFill>
            </a:endParaRPr>
          </a:p>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FB3C0E-5AF5-47D9-B87C-BAC51B86785D}"/>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Autofit/>
          </a:bodyPr>
          <a:lstStyle/>
          <a:p>
            <a:r>
              <a:rPr lang="el-GR" sz="3600" dirty="0"/>
              <a:t>Νίκη </a:t>
            </a:r>
            <a:r>
              <a:rPr lang="el-GR" sz="3600" dirty="0" err="1"/>
              <a:t>Δεληκανάκη</a:t>
            </a:r>
            <a:br>
              <a:rPr lang="el-GR" sz="3600" dirty="0"/>
            </a:br>
            <a:r>
              <a:rPr lang="el-GR" sz="3600" dirty="0"/>
              <a:t>Περιπέτεια στο Μουσείο </a:t>
            </a:r>
            <a:r>
              <a:rPr lang="el-GR" sz="3600" dirty="0" err="1"/>
              <a:t>Σχηματοτέχνης</a:t>
            </a:r>
            <a:endParaRPr lang="el-GR" sz="3600" dirty="0"/>
          </a:p>
        </p:txBody>
      </p:sp>
      <p:pic>
        <p:nvPicPr>
          <p:cNvPr id="5" name="Θέση περιεχομένου 4">
            <a:extLst>
              <a:ext uri="{FF2B5EF4-FFF2-40B4-BE49-F238E27FC236}">
                <a16:creationId xmlns:a16="http://schemas.microsoft.com/office/drawing/2014/main" id="{6E7C3998-08E1-4F13-9F50-65041C02FA0A}"/>
              </a:ext>
            </a:extLst>
          </p:cNvPr>
          <p:cNvPicPr>
            <a:picLocks noGrp="1" noChangeAspect="1"/>
          </p:cNvPicPr>
          <p:nvPr>
            <p:ph sz="half" idx="1"/>
          </p:nvPr>
        </p:nvPicPr>
        <p:blipFill>
          <a:blip r:embed="rId2"/>
          <a:stretch>
            <a:fillRect/>
          </a:stretch>
        </p:blipFill>
        <p:spPr>
          <a:xfrm>
            <a:off x="787708" y="1600200"/>
            <a:ext cx="3377584" cy="4525963"/>
          </a:xfrm>
          <a:prstGeom prst="rect">
            <a:avLst/>
          </a:prstGeom>
        </p:spPr>
      </p:pic>
      <p:sp>
        <p:nvSpPr>
          <p:cNvPr id="4" name="Θέση περιεχομένου 3">
            <a:extLst>
              <a:ext uri="{FF2B5EF4-FFF2-40B4-BE49-F238E27FC236}">
                <a16:creationId xmlns:a16="http://schemas.microsoft.com/office/drawing/2014/main" id="{8A429A79-07AE-4EBB-B037-94B916B4B716}"/>
              </a:ext>
            </a:extLst>
          </p:cNvPr>
          <p:cNvSpPr>
            <a:spLocks noGrp="1"/>
          </p:cNvSpPr>
          <p:nvPr>
            <p:ph sz="half" idx="2"/>
          </p:nvPr>
        </p:nvSpPr>
        <p:spPr/>
        <p:style>
          <a:lnRef idx="0">
            <a:schemeClr val="accent2"/>
          </a:lnRef>
          <a:fillRef idx="3">
            <a:schemeClr val="accent2"/>
          </a:fillRef>
          <a:effectRef idx="3">
            <a:schemeClr val="accent2"/>
          </a:effectRef>
          <a:fontRef idx="minor">
            <a:schemeClr val="lt1"/>
          </a:fontRef>
        </p:style>
        <p:txBody>
          <a:bodyPr>
            <a:normAutofit fontScale="92500" lnSpcReduction="20000"/>
          </a:bodyPr>
          <a:lstStyle/>
          <a:p>
            <a:r>
              <a:rPr lang="el-GR" dirty="0"/>
              <a:t>Ιστορία μυστηρίου</a:t>
            </a:r>
          </a:p>
          <a:p>
            <a:r>
              <a:rPr lang="el-GR" dirty="0"/>
              <a:t>Γεωμετρικά επίπεδα σχήματα και σχέσεις στον χώρο</a:t>
            </a:r>
          </a:p>
          <a:p>
            <a:r>
              <a:rPr lang="el-GR" dirty="0"/>
              <a:t>Το παραμύθι συνοδεύεται από διαθεματικές δραστηριότητες και υλικό ελεύθερης πρόσβασης στην ιστοσελίδα της συγγραφέως: </a:t>
            </a:r>
            <a:r>
              <a:rPr lang="el-GR" dirty="0">
                <a:hlinkClick r:id="rId3"/>
              </a:rPr>
              <a:t>www.delikanaki.gr</a:t>
            </a:r>
            <a:r>
              <a:rPr lang="el-GR" dirty="0"/>
              <a:t> </a:t>
            </a:r>
          </a:p>
        </p:txBody>
      </p:sp>
    </p:spTree>
    <p:extLst>
      <p:ext uri="{BB962C8B-B14F-4D97-AF65-F5344CB8AC3E}">
        <p14:creationId xmlns:p14="http://schemas.microsoft.com/office/powerpoint/2010/main" val="2265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3EA5310-88B1-4E66-8794-6F0E2F88C9CC}"/>
              </a:ext>
            </a:extLst>
          </p:cNvPr>
          <p:cNvPicPr>
            <a:picLocks noGrp="1" noChangeAspect="1"/>
          </p:cNvPicPr>
          <p:nvPr>
            <p:ph sz="half" idx="1"/>
          </p:nvPr>
        </p:nvPicPr>
        <p:blipFill>
          <a:blip r:embed="rId2"/>
          <a:stretch>
            <a:fillRect/>
          </a:stretch>
        </p:blipFill>
        <p:spPr>
          <a:xfrm>
            <a:off x="822951" y="1600200"/>
            <a:ext cx="3307098" cy="4525963"/>
          </a:xfrm>
          <a:prstGeom prst="rect">
            <a:avLst/>
          </a:prstGeom>
        </p:spPr>
      </p:pic>
      <p:sp>
        <p:nvSpPr>
          <p:cNvPr id="4" name="Θέση περιεχομένου 3">
            <a:extLst>
              <a:ext uri="{FF2B5EF4-FFF2-40B4-BE49-F238E27FC236}">
                <a16:creationId xmlns:a16="http://schemas.microsoft.com/office/drawing/2014/main" id="{BF90003A-0924-43CC-861D-452CB8C8D26E}"/>
              </a:ext>
            </a:extLst>
          </p:cNvPr>
          <p:cNvSpPr>
            <a:spLocks noGrp="1"/>
          </p:cNvSpPr>
          <p:nvPr>
            <p:ph sz="half" idx="2"/>
          </p:nvPr>
        </p:nvSpPr>
        <p:spPr/>
        <p:style>
          <a:lnRef idx="0">
            <a:schemeClr val="accent2"/>
          </a:lnRef>
          <a:fillRef idx="3">
            <a:schemeClr val="accent2"/>
          </a:fillRef>
          <a:effectRef idx="3">
            <a:schemeClr val="accent2"/>
          </a:effectRef>
          <a:fontRef idx="minor">
            <a:schemeClr val="lt1"/>
          </a:fontRef>
        </p:style>
        <p:txBody>
          <a:bodyPr>
            <a:normAutofit fontScale="85000" lnSpcReduction="20000"/>
          </a:bodyPr>
          <a:lstStyle/>
          <a:p>
            <a:r>
              <a:rPr lang="el-GR" dirty="0"/>
              <a:t>Γνωριμία με τον κύβο, την επιφάνεια του κύβου (το ανάπτυγμα) και άλλα γεωμετρικά στερεά</a:t>
            </a:r>
          </a:p>
          <a:p>
            <a:r>
              <a:rPr lang="el-GR" dirty="0"/>
              <a:t>Καλλιέργεια αξιών, στάσεων και ιδεών</a:t>
            </a:r>
          </a:p>
          <a:p>
            <a:r>
              <a:rPr lang="el-GR" dirty="0"/>
              <a:t>Περιλαμβάνει φύλλα για δημιουργική απασχόληση, διαθεματικές δραστηριότητες και υλικό ελεύθερης πρόσβασης στην ιστοσελίδα της συγγραφέως: </a:t>
            </a:r>
            <a:r>
              <a:rPr lang="el-GR" dirty="0">
                <a:hlinkClick r:id="rId3"/>
              </a:rPr>
              <a:t>www.delikanaki.gr</a:t>
            </a:r>
            <a:r>
              <a:rPr lang="el-GR" dirty="0"/>
              <a:t> </a:t>
            </a:r>
          </a:p>
          <a:p>
            <a:endParaRPr lang="el-GR" dirty="0"/>
          </a:p>
        </p:txBody>
      </p:sp>
      <p:sp>
        <p:nvSpPr>
          <p:cNvPr id="6" name="Τίτλος 1">
            <a:extLst>
              <a:ext uri="{FF2B5EF4-FFF2-40B4-BE49-F238E27FC236}">
                <a16:creationId xmlns:a16="http://schemas.microsoft.com/office/drawing/2014/main" id="{3A49267B-FCDB-4FAF-99B2-102F3DB0E4F3}"/>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Autofit/>
          </a:bodyPr>
          <a:lstStyle/>
          <a:p>
            <a:r>
              <a:rPr lang="el-GR" sz="3600" dirty="0"/>
              <a:t>Νίκη </a:t>
            </a:r>
            <a:r>
              <a:rPr lang="el-GR" sz="3600" dirty="0" err="1"/>
              <a:t>Δεληκανάκη</a:t>
            </a:r>
            <a:br>
              <a:rPr lang="el-GR" sz="3600" dirty="0"/>
            </a:br>
            <a:r>
              <a:rPr lang="el-GR" sz="3600" dirty="0"/>
              <a:t>Ο κύβος του Άγιου Βασίλη</a:t>
            </a:r>
          </a:p>
        </p:txBody>
      </p:sp>
    </p:spTree>
    <p:extLst>
      <p:ext uri="{BB962C8B-B14F-4D97-AF65-F5344CB8AC3E}">
        <p14:creationId xmlns:p14="http://schemas.microsoft.com/office/powerpoint/2010/main" val="205343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0DF0C0-B6F7-4734-A719-DA7B86ADBA21}"/>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r>
              <a:rPr lang="el-GR" dirty="0"/>
              <a:t>Μαρία </a:t>
            </a:r>
            <a:r>
              <a:rPr lang="el-GR" dirty="0" err="1"/>
              <a:t>Ρουσάκη</a:t>
            </a:r>
            <a:br>
              <a:rPr lang="el-GR" dirty="0"/>
            </a:br>
            <a:r>
              <a:rPr lang="el-GR" dirty="0"/>
              <a:t>Τα μισά της Ματούλας</a:t>
            </a:r>
          </a:p>
        </p:txBody>
      </p:sp>
      <p:sp>
        <p:nvSpPr>
          <p:cNvPr id="4" name="Θέση περιεχομένου 3">
            <a:extLst>
              <a:ext uri="{FF2B5EF4-FFF2-40B4-BE49-F238E27FC236}">
                <a16:creationId xmlns:a16="http://schemas.microsoft.com/office/drawing/2014/main" id="{73EED333-93D4-4077-B61E-B1EA55DD48C5}"/>
              </a:ext>
            </a:extLst>
          </p:cNvPr>
          <p:cNvSpPr>
            <a:spLocks noGrp="1"/>
          </p:cNvSpPr>
          <p:nvPr>
            <p:ph sz="half" idx="2"/>
          </p:nvPr>
        </p:nvSpPr>
        <p:spPr/>
        <p:style>
          <a:lnRef idx="0">
            <a:schemeClr val="accent1"/>
          </a:lnRef>
          <a:fillRef idx="3">
            <a:schemeClr val="accent1"/>
          </a:fillRef>
          <a:effectRef idx="3">
            <a:schemeClr val="accent1"/>
          </a:effectRef>
          <a:fontRef idx="minor">
            <a:schemeClr val="lt1"/>
          </a:fontRef>
        </p:style>
        <p:txBody>
          <a:bodyPr>
            <a:normAutofit fontScale="77500" lnSpcReduction="20000"/>
          </a:bodyPr>
          <a:lstStyle/>
          <a:p>
            <a:r>
              <a:rPr lang="el-GR" dirty="0"/>
              <a:t>Η Ματούλα είναι ένα μικρό κορίτσι που μισεί τα …μισά. Κι αυτό γιατί επειδή είναι λίγο αδύνατη τη φωνάζουν όλοι, μισή σταλιά και μισή μπουκιά ή μισή μερίδα. Κι όλα τα πράγματα που αγαπάει πολύ, λέει, πως  μόλις φτάσουν στη μέση τους  τελειώνουν γρήγορα. Το καλοκαίρι, το παγωτό, η τούρτα, ο ήλιος που βγαίνει την μισή μόνο μέρα. Κι έτσι θυμώνει πολύ και δεν θέλει να φάει ούτε τη σούπα της με τα …μισοφέγγαρα…</a:t>
            </a:r>
          </a:p>
        </p:txBody>
      </p:sp>
      <p:pic>
        <p:nvPicPr>
          <p:cNvPr id="8" name="Θέση περιεχομένου 7">
            <a:extLst>
              <a:ext uri="{FF2B5EF4-FFF2-40B4-BE49-F238E27FC236}">
                <a16:creationId xmlns:a16="http://schemas.microsoft.com/office/drawing/2014/main" id="{8AB43CFC-44EA-4B14-A017-B61DD970AF0A}"/>
              </a:ext>
            </a:extLst>
          </p:cNvPr>
          <p:cNvPicPr>
            <a:picLocks noGrp="1" noChangeAspect="1"/>
          </p:cNvPicPr>
          <p:nvPr>
            <p:ph sz="half" idx="1"/>
          </p:nvPr>
        </p:nvPicPr>
        <p:blipFill>
          <a:blip r:embed="rId2"/>
          <a:stretch>
            <a:fillRect/>
          </a:stretch>
        </p:blipFill>
        <p:spPr>
          <a:xfrm>
            <a:off x="955168" y="1600200"/>
            <a:ext cx="3042664" cy="4525963"/>
          </a:xfrm>
          <a:prstGeom prst="rect">
            <a:avLst/>
          </a:prstGeom>
        </p:spPr>
      </p:pic>
    </p:spTree>
    <p:extLst>
      <p:ext uri="{BB962C8B-B14F-4D97-AF65-F5344CB8AC3E}">
        <p14:creationId xmlns:p14="http://schemas.microsoft.com/office/powerpoint/2010/main" val="81783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FEF9D2E-A8E4-4E66-B754-C4E668B7BE16}"/>
              </a:ext>
            </a:extLst>
          </p:cNvPr>
          <p:cNvSpPr>
            <a:spLocks noGrp="1"/>
          </p:cNvSpPr>
          <p:nvPr>
            <p:ph sz="half" idx="1"/>
          </p:nvPr>
        </p:nvSpPr>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r>
              <a:rPr lang="el-GR" dirty="0"/>
              <a:t>Το μισό αποτελεί μια θεμελιώδη μαθηματική έννοια</a:t>
            </a:r>
          </a:p>
          <a:p>
            <a:r>
              <a:rPr lang="el-GR" dirty="0"/>
              <a:t>Διπλώσεις χάρτινων σχημάτων στη μέση</a:t>
            </a:r>
          </a:p>
          <a:p>
            <a:r>
              <a:rPr lang="el-GR" dirty="0"/>
              <a:t>Δημιουργία παζλ με μισά σχήματα</a:t>
            </a:r>
          </a:p>
          <a:p>
            <a:r>
              <a:rPr lang="el-GR" dirty="0"/>
              <a:t>Ενθάρρυνση των μαθητών να φανταστούν πώς θα φαινόταν τα ολόκληρα αντικείμενα της τάξης αν ήταν μισά…</a:t>
            </a:r>
          </a:p>
        </p:txBody>
      </p:sp>
      <p:sp>
        <p:nvSpPr>
          <p:cNvPr id="4" name="Θέση περιεχομένου 3">
            <a:extLst>
              <a:ext uri="{FF2B5EF4-FFF2-40B4-BE49-F238E27FC236}">
                <a16:creationId xmlns:a16="http://schemas.microsoft.com/office/drawing/2014/main" id="{6F5BE769-4162-48C9-9E72-05AB9E4F6CA6}"/>
              </a:ext>
            </a:extLst>
          </p:cNvPr>
          <p:cNvSpPr>
            <a:spLocks noGrp="1"/>
          </p:cNvSpPr>
          <p:nvPr>
            <p:ph sz="half" idx="2"/>
          </p:nvPr>
        </p:nvSpPr>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r>
              <a:rPr lang="el-GR" dirty="0"/>
              <a:t>Κυνήγι θησαυρού μισών αντικειμένων (μπισκότα, σοκολάτες) και ένωσή τους. Κερδίζει η ομάδα που θα δημιουργήσει τα περισσότερα ολόκληρα</a:t>
            </a:r>
          </a:p>
          <a:p>
            <a:r>
              <a:rPr lang="el-GR" dirty="0"/>
              <a:t>Ενθάρρυνση των παιδιών να βρουν το μισό σε ομάδες διακριτών αντικειμένων (παιχνίδια, χάντρες, καραμέλες </a:t>
            </a:r>
            <a:r>
              <a:rPr lang="el-GR" dirty="0" err="1"/>
              <a:t>κ.ο.κ.</a:t>
            </a:r>
            <a:r>
              <a:rPr lang="el-GR" dirty="0"/>
              <a:t>).</a:t>
            </a:r>
          </a:p>
        </p:txBody>
      </p:sp>
      <p:sp>
        <p:nvSpPr>
          <p:cNvPr id="5" name="Τίτλος 1">
            <a:extLst>
              <a:ext uri="{FF2B5EF4-FFF2-40B4-BE49-F238E27FC236}">
                <a16:creationId xmlns:a16="http://schemas.microsoft.com/office/drawing/2014/main" id="{6BCB68A4-D21E-4BAE-939A-444967928257}"/>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r>
              <a:rPr lang="el-GR" dirty="0"/>
              <a:t>Μαρία </a:t>
            </a:r>
            <a:r>
              <a:rPr lang="el-GR" dirty="0" err="1"/>
              <a:t>Ρουσάκη</a:t>
            </a:r>
            <a:br>
              <a:rPr lang="el-GR" dirty="0"/>
            </a:br>
            <a:r>
              <a:rPr lang="el-GR" dirty="0"/>
              <a:t>Τα μισά της Ματούλας</a:t>
            </a:r>
          </a:p>
        </p:txBody>
      </p:sp>
    </p:spTree>
    <p:extLst>
      <p:ext uri="{BB962C8B-B14F-4D97-AF65-F5344CB8AC3E}">
        <p14:creationId xmlns:p14="http://schemas.microsoft.com/office/powerpoint/2010/main" val="222958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3596D4-58A1-47A5-8554-9F4B6D394C01}"/>
              </a:ext>
            </a:extLst>
          </p:cNvPr>
          <p:cNvSpPr>
            <a:spLocks noGrp="1"/>
          </p:cNvSpPr>
          <p:nvPr>
            <p:ph type="title"/>
          </p:nvPr>
        </p:nvSpPr>
        <p:spPr>
          <a:solidFill>
            <a:srgbClr val="FFFF00"/>
          </a:solidFill>
        </p:spPr>
        <p:style>
          <a:lnRef idx="0">
            <a:schemeClr val="accent4"/>
          </a:lnRef>
          <a:fillRef idx="3">
            <a:schemeClr val="accent4"/>
          </a:fillRef>
          <a:effectRef idx="3">
            <a:schemeClr val="accent4"/>
          </a:effectRef>
          <a:fontRef idx="minor">
            <a:schemeClr val="lt1"/>
          </a:fontRef>
        </p:style>
        <p:txBody>
          <a:bodyPr>
            <a:normAutofit fontScale="90000"/>
          </a:bodyPr>
          <a:lstStyle/>
          <a:p>
            <a:br>
              <a:rPr lang="el-GR" dirty="0">
                <a:solidFill>
                  <a:schemeClr val="tx1"/>
                </a:solidFill>
              </a:rPr>
            </a:br>
            <a:br>
              <a:rPr lang="el-GR" dirty="0">
                <a:solidFill>
                  <a:schemeClr val="tx1"/>
                </a:solidFill>
              </a:rPr>
            </a:br>
            <a:r>
              <a:rPr lang="el-GR" dirty="0">
                <a:solidFill>
                  <a:schemeClr val="tx1"/>
                </a:solidFill>
              </a:rPr>
              <a:t>Ο </a:t>
            </a:r>
            <a:r>
              <a:rPr lang="el-GR" dirty="0" err="1">
                <a:solidFill>
                  <a:schemeClr val="tx1"/>
                </a:solidFill>
              </a:rPr>
              <a:t>Πομελό</a:t>
            </a:r>
            <a:r>
              <a:rPr lang="el-GR" dirty="0">
                <a:solidFill>
                  <a:schemeClr val="tx1"/>
                </a:solidFill>
              </a:rPr>
              <a:t> μεγαλώνει</a:t>
            </a:r>
            <a:br>
              <a:rPr lang="el-GR" dirty="0">
                <a:solidFill>
                  <a:schemeClr val="tx1"/>
                </a:solidFill>
              </a:rPr>
            </a:br>
            <a:r>
              <a:rPr lang="el-GR" dirty="0" err="1">
                <a:solidFill>
                  <a:schemeClr val="tx1"/>
                </a:solidFill>
              </a:rPr>
              <a:t>Ραμόνα</a:t>
            </a:r>
            <a:r>
              <a:rPr lang="el-GR" dirty="0">
                <a:solidFill>
                  <a:schemeClr val="tx1"/>
                </a:solidFill>
              </a:rPr>
              <a:t> </a:t>
            </a:r>
            <a:r>
              <a:rPr lang="el-GR" dirty="0" err="1">
                <a:solidFill>
                  <a:schemeClr val="tx1"/>
                </a:solidFill>
              </a:rPr>
              <a:t>Μπαντέσκου</a:t>
            </a:r>
            <a:br>
              <a:rPr lang="el-GR" dirty="0">
                <a:solidFill>
                  <a:schemeClr val="tx1"/>
                </a:solidFill>
              </a:rPr>
            </a:br>
            <a:br>
              <a:rPr lang="el-GR" dirty="0">
                <a:solidFill>
                  <a:schemeClr val="tx1"/>
                </a:solidFill>
              </a:rPr>
            </a:br>
            <a:endParaRPr lang="el-GR" dirty="0">
              <a:solidFill>
                <a:schemeClr val="tx1"/>
              </a:solidFill>
            </a:endParaRPr>
          </a:p>
        </p:txBody>
      </p:sp>
      <p:pic>
        <p:nvPicPr>
          <p:cNvPr id="6" name="Θέση περιεχομένου 5">
            <a:extLst>
              <a:ext uri="{FF2B5EF4-FFF2-40B4-BE49-F238E27FC236}">
                <a16:creationId xmlns:a16="http://schemas.microsoft.com/office/drawing/2014/main" id="{B5725460-1480-4273-AAEB-C7E90A1781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6376" y="1600200"/>
            <a:ext cx="3540247" cy="4525963"/>
          </a:xfrm>
        </p:spPr>
      </p:pic>
      <p:sp>
        <p:nvSpPr>
          <p:cNvPr id="4" name="Θέση περιεχομένου 3">
            <a:extLst>
              <a:ext uri="{FF2B5EF4-FFF2-40B4-BE49-F238E27FC236}">
                <a16:creationId xmlns:a16="http://schemas.microsoft.com/office/drawing/2014/main" id="{27BFF2F5-E1F7-4F47-ABC5-119D9B41EACB}"/>
              </a:ext>
            </a:extLst>
          </p:cNvPr>
          <p:cNvSpPr>
            <a:spLocks noGrp="1"/>
          </p:cNvSpPr>
          <p:nvPr>
            <p:ph sz="half" idx="2"/>
          </p:nvPr>
        </p:nvSpPr>
        <p:spPr>
          <a:solidFill>
            <a:srgbClr val="FFFF00"/>
          </a:solidFill>
        </p:spPr>
        <p:style>
          <a:lnRef idx="0">
            <a:schemeClr val="accent4"/>
          </a:lnRef>
          <a:fillRef idx="3">
            <a:schemeClr val="accent4"/>
          </a:fillRef>
          <a:effectRef idx="3">
            <a:schemeClr val="accent4"/>
          </a:effectRef>
          <a:fontRef idx="minor">
            <a:schemeClr val="lt1"/>
          </a:fontRef>
        </p:style>
        <p:txBody>
          <a:bodyPr>
            <a:normAutofit fontScale="77500" lnSpcReduction="20000"/>
          </a:bodyPr>
          <a:lstStyle/>
          <a:p>
            <a:r>
              <a:rPr lang="el-GR" dirty="0">
                <a:solidFill>
                  <a:schemeClr val="tx1"/>
                </a:solidFill>
              </a:rPr>
              <a:t>Ο </a:t>
            </a:r>
            <a:r>
              <a:rPr lang="el-GR" dirty="0" err="1">
                <a:solidFill>
                  <a:schemeClr val="tx1"/>
                </a:solidFill>
              </a:rPr>
              <a:t>Πομελό</a:t>
            </a:r>
            <a:r>
              <a:rPr lang="el-GR" dirty="0">
                <a:solidFill>
                  <a:schemeClr val="tx1"/>
                </a:solidFill>
              </a:rPr>
              <a:t>, ένα μικροσκοπικό ροζ </a:t>
            </a:r>
            <a:r>
              <a:rPr lang="el-GR" dirty="0" err="1">
                <a:solidFill>
                  <a:schemeClr val="tx1"/>
                </a:solidFill>
              </a:rPr>
              <a:t>ελεφαντάκι</a:t>
            </a:r>
            <a:r>
              <a:rPr lang="el-GR" dirty="0">
                <a:solidFill>
                  <a:schemeClr val="tx1"/>
                </a:solidFill>
              </a:rPr>
              <a:t>, ζει κάτω από ένα ραδίκι. </a:t>
            </a:r>
          </a:p>
          <a:p>
            <a:r>
              <a:rPr lang="el-GR" dirty="0">
                <a:solidFill>
                  <a:schemeClr val="tx1"/>
                </a:solidFill>
              </a:rPr>
              <a:t>Ο </a:t>
            </a:r>
            <a:r>
              <a:rPr lang="el-GR" dirty="0" err="1">
                <a:solidFill>
                  <a:schemeClr val="tx1"/>
                </a:solidFill>
              </a:rPr>
              <a:t>Πομελό</a:t>
            </a:r>
            <a:r>
              <a:rPr lang="el-GR" dirty="0">
                <a:solidFill>
                  <a:schemeClr val="tx1"/>
                </a:solidFill>
              </a:rPr>
              <a:t> μεγαλώνει και γεμίζει αγωνία. Αναρωτιέται για τις αλλαγές που συμβαίνουν σ’ αυτόν και στο περιβάλλον του, για το πώς θα είναι ο κόσμος των μεγάλων, για το ποια θέση θα έχει εκείνος μέσα σ’ αυτόν… και βλέπει τους φόβους του να μεγαλώνουν μαζί του. </a:t>
            </a:r>
          </a:p>
        </p:txBody>
      </p:sp>
    </p:spTree>
    <p:extLst>
      <p:ext uri="{BB962C8B-B14F-4D97-AF65-F5344CB8AC3E}">
        <p14:creationId xmlns:p14="http://schemas.microsoft.com/office/powerpoint/2010/main" val="72986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E16D2E9-84CD-4F06-9DE3-B8CC7300A0D9}"/>
              </a:ext>
            </a:extLst>
          </p:cNvPr>
          <p:cNvSpPr>
            <a:spLocks noGrp="1"/>
          </p:cNvSpPr>
          <p:nvPr>
            <p:ph sz="half" idx="1"/>
          </p:nvPr>
        </p:nvSpPr>
        <p:spPr>
          <a:solidFill>
            <a:srgbClr val="FFFF00"/>
          </a:solidFill>
        </p:spPr>
        <p:txBody>
          <a:bodyPr>
            <a:normAutofit fontScale="70000" lnSpcReduction="20000"/>
          </a:bodyPr>
          <a:lstStyle/>
          <a:p>
            <a:r>
              <a:rPr lang="el-GR" dirty="0"/>
              <a:t>Το βιβλίο αγγίζει την οπτική των πραγμάτων στις 3 διαστάσεις του χώρου, του χρόνου και του συναισθήματος.</a:t>
            </a:r>
          </a:p>
          <a:p>
            <a:r>
              <a:rPr lang="el-GR" dirty="0"/>
              <a:t>Αναπτύσσομαι, μεγαλώνω, αλλάζω…</a:t>
            </a:r>
          </a:p>
          <a:p>
            <a:r>
              <a:rPr lang="el-GR" dirty="0"/>
              <a:t>Πριν, τώρα, μετά. </a:t>
            </a:r>
          </a:p>
          <a:p>
            <a:r>
              <a:rPr lang="el-GR" dirty="0"/>
              <a:t>Μικρό, μεσαίο, μεγάλο. </a:t>
            </a:r>
          </a:p>
          <a:p>
            <a:r>
              <a:rPr lang="el-GR" dirty="0"/>
              <a:t>Φόβος, αγωνία, ανασφάλεια, </a:t>
            </a:r>
          </a:p>
          <a:p>
            <a:r>
              <a:rPr lang="el-GR" dirty="0"/>
              <a:t>Χαρά, λαχτάρα, αυτοπεποίθηση.</a:t>
            </a:r>
          </a:p>
          <a:p>
            <a:r>
              <a:rPr lang="el-GR" dirty="0"/>
              <a:t>Φιλοσοφικά ερωτήματα, αλλά και ψυχολογικές διακυμάνσεις που μέσα από τον ήρωα, το μικρό </a:t>
            </a:r>
            <a:r>
              <a:rPr lang="el-GR" dirty="0" err="1"/>
              <a:t>Πομελό</a:t>
            </a:r>
            <a:r>
              <a:rPr lang="el-GR" dirty="0"/>
              <a:t>, μπορούν να ταυτιστούν μικρά και μεγάλα παιδιά</a:t>
            </a:r>
          </a:p>
        </p:txBody>
      </p:sp>
      <p:pic>
        <p:nvPicPr>
          <p:cNvPr id="7" name="Θέση περιεχομένου 6">
            <a:extLst>
              <a:ext uri="{FF2B5EF4-FFF2-40B4-BE49-F238E27FC236}">
                <a16:creationId xmlns:a16="http://schemas.microsoft.com/office/drawing/2014/main" id="{94AD3941-8190-4FDB-A886-23A3C70503D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82664" y="1600200"/>
            <a:ext cx="3169672" cy="4525963"/>
          </a:xfrm>
        </p:spPr>
      </p:pic>
      <p:sp>
        <p:nvSpPr>
          <p:cNvPr id="5" name="Τίτλος 1">
            <a:extLst>
              <a:ext uri="{FF2B5EF4-FFF2-40B4-BE49-F238E27FC236}">
                <a16:creationId xmlns:a16="http://schemas.microsoft.com/office/drawing/2014/main" id="{EF6782E2-3348-4BF1-AAD8-38BCE88DD437}"/>
              </a:ext>
            </a:extLst>
          </p:cNvPr>
          <p:cNvSpPr>
            <a:spLocks noGrp="1"/>
          </p:cNvSpPr>
          <p:nvPr>
            <p:ph type="title"/>
          </p:nvPr>
        </p:nvSpPr>
        <p:spPr>
          <a:solidFill>
            <a:srgbClr val="FFFF00"/>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el-GR" dirty="0">
                <a:solidFill>
                  <a:schemeClr val="tx1"/>
                </a:solidFill>
              </a:rPr>
              <a:t>Ο </a:t>
            </a:r>
            <a:r>
              <a:rPr lang="el-GR" dirty="0" err="1">
                <a:solidFill>
                  <a:schemeClr val="tx1"/>
                </a:solidFill>
              </a:rPr>
              <a:t>Πομελό</a:t>
            </a:r>
            <a:r>
              <a:rPr lang="el-GR" dirty="0">
                <a:solidFill>
                  <a:schemeClr val="tx1"/>
                </a:solidFill>
              </a:rPr>
              <a:t> μεγαλώνει</a:t>
            </a:r>
            <a:br>
              <a:rPr lang="el-GR" dirty="0">
                <a:solidFill>
                  <a:schemeClr val="tx1"/>
                </a:solidFill>
              </a:rPr>
            </a:br>
            <a:r>
              <a:rPr lang="el-GR" dirty="0" err="1">
                <a:solidFill>
                  <a:schemeClr val="tx1"/>
                </a:solidFill>
              </a:rPr>
              <a:t>Ραμόνα</a:t>
            </a:r>
            <a:r>
              <a:rPr lang="el-GR" dirty="0">
                <a:solidFill>
                  <a:schemeClr val="tx1"/>
                </a:solidFill>
              </a:rPr>
              <a:t> </a:t>
            </a:r>
            <a:r>
              <a:rPr lang="el-GR" dirty="0" err="1">
                <a:solidFill>
                  <a:schemeClr val="tx1"/>
                </a:solidFill>
              </a:rPr>
              <a:t>Μπαντέσκου</a:t>
            </a:r>
            <a:endParaRPr lang="el-GR" dirty="0">
              <a:solidFill>
                <a:schemeClr val="tx1"/>
              </a:solidFill>
            </a:endParaRPr>
          </a:p>
        </p:txBody>
      </p:sp>
    </p:spTree>
    <p:extLst>
      <p:ext uri="{BB962C8B-B14F-4D97-AF65-F5344CB8AC3E}">
        <p14:creationId xmlns:p14="http://schemas.microsoft.com/office/powerpoint/2010/main" val="1658439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C7780056-8126-4A3C-A5D7-66233A2D2A8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5965" y="1600200"/>
            <a:ext cx="3141070" cy="4525963"/>
          </a:xfrm>
        </p:spPr>
      </p:pic>
      <p:sp>
        <p:nvSpPr>
          <p:cNvPr id="4" name="Θέση περιεχομένου 3">
            <a:extLst>
              <a:ext uri="{FF2B5EF4-FFF2-40B4-BE49-F238E27FC236}">
                <a16:creationId xmlns:a16="http://schemas.microsoft.com/office/drawing/2014/main" id="{702ED2CA-56CF-4398-ABAC-39D5E1590565}"/>
              </a:ext>
            </a:extLst>
          </p:cNvPr>
          <p:cNvSpPr>
            <a:spLocks noGrp="1"/>
          </p:cNvSpPr>
          <p:nvPr>
            <p:ph sz="half" idx="2"/>
          </p:nvPr>
        </p:nvSpPr>
        <p:spPr>
          <a:solidFill>
            <a:srgbClr val="FFFF00"/>
          </a:solidFill>
        </p:spPr>
        <p:txBody>
          <a:bodyPr/>
          <a:lstStyle/>
          <a:p>
            <a:endParaRPr lang="el-GR" i="1" dirty="0"/>
          </a:p>
          <a:p>
            <a:endParaRPr lang="el-GR" i="1" dirty="0"/>
          </a:p>
          <a:p>
            <a:r>
              <a:rPr lang="el-GR" i="1" dirty="0"/>
              <a:t>Να μεγαλώνεις είναι σαν να λες «αντίο». Αλλά και να ακούς το «αντίο» που σου λένε οι άλλοι.</a:t>
            </a:r>
          </a:p>
        </p:txBody>
      </p:sp>
      <p:sp>
        <p:nvSpPr>
          <p:cNvPr id="7" name="Τίτλος 1">
            <a:extLst>
              <a:ext uri="{FF2B5EF4-FFF2-40B4-BE49-F238E27FC236}">
                <a16:creationId xmlns:a16="http://schemas.microsoft.com/office/drawing/2014/main" id="{4D243382-BE90-46F7-AC67-06C013F7C998}"/>
              </a:ext>
            </a:extLst>
          </p:cNvPr>
          <p:cNvSpPr>
            <a:spLocks noGrp="1"/>
          </p:cNvSpPr>
          <p:nvPr>
            <p:ph type="title"/>
          </p:nvPr>
        </p:nvSpPr>
        <p:spPr>
          <a:solidFill>
            <a:srgbClr val="FFFF00"/>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el-GR" dirty="0">
                <a:solidFill>
                  <a:schemeClr val="tx1"/>
                </a:solidFill>
              </a:rPr>
              <a:t>Ο </a:t>
            </a:r>
            <a:r>
              <a:rPr lang="el-GR" dirty="0" err="1">
                <a:solidFill>
                  <a:schemeClr val="tx1"/>
                </a:solidFill>
              </a:rPr>
              <a:t>Πομελό</a:t>
            </a:r>
            <a:r>
              <a:rPr lang="el-GR" dirty="0">
                <a:solidFill>
                  <a:schemeClr val="tx1"/>
                </a:solidFill>
              </a:rPr>
              <a:t> μεγαλώνει</a:t>
            </a:r>
            <a:br>
              <a:rPr lang="el-GR" dirty="0">
                <a:solidFill>
                  <a:schemeClr val="tx1"/>
                </a:solidFill>
              </a:rPr>
            </a:br>
            <a:r>
              <a:rPr lang="el-GR" dirty="0" err="1">
                <a:solidFill>
                  <a:schemeClr val="tx1"/>
                </a:solidFill>
              </a:rPr>
              <a:t>Ραμόνα</a:t>
            </a:r>
            <a:r>
              <a:rPr lang="el-GR" dirty="0">
                <a:solidFill>
                  <a:schemeClr val="tx1"/>
                </a:solidFill>
              </a:rPr>
              <a:t> </a:t>
            </a:r>
            <a:r>
              <a:rPr lang="el-GR" dirty="0" err="1">
                <a:solidFill>
                  <a:schemeClr val="tx1"/>
                </a:solidFill>
              </a:rPr>
              <a:t>Μπαντέσκου</a:t>
            </a:r>
            <a:endParaRPr lang="el-GR" dirty="0">
              <a:solidFill>
                <a:schemeClr val="tx1"/>
              </a:solidFill>
            </a:endParaRPr>
          </a:p>
        </p:txBody>
      </p:sp>
    </p:spTree>
    <p:extLst>
      <p:ext uri="{BB962C8B-B14F-4D97-AF65-F5344CB8AC3E}">
        <p14:creationId xmlns:p14="http://schemas.microsoft.com/office/powerpoint/2010/main" val="305908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oAutofit/>
          </a:bodyPr>
          <a:lstStyle/>
          <a:p>
            <a:r>
              <a:rPr lang="el-GR" sz="3600"/>
              <a:t>Σοφία Μαντουβάλου</a:t>
            </a:r>
            <a:br>
              <a:rPr lang="el-GR" sz="3600"/>
            </a:br>
            <a:r>
              <a:rPr lang="el-GR" sz="3600"/>
              <a:t>Ο μαγικός καθρέφτης</a:t>
            </a:r>
            <a:endParaRPr lang="el-GR" sz="3600" dirty="0"/>
          </a:p>
        </p:txBody>
      </p:sp>
      <p:sp>
        <p:nvSpPr>
          <p:cNvPr id="4" name="3 - Θέση περιεχομένου"/>
          <p:cNvSpPr>
            <a:spLocks noGrp="1"/>
          </p:cNvSpPr>
          <p:nvPr>
            <p:ph sz="half" idx="2"/>
          </p:nvPr>
        </p:nvSpPr>
        <p:spPr>
          <a:xfrm>
            <a:off x="4648200" y="1961433"/>
            <a:ext cx="4038600" cy="3771824"/>
          </a:xfr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lstStyle/>
          <a:p>
            <a:pPr marL="0" indent="0">
              <a:buNone/>
            </a:pPr>
            <a:endParaRPr lang="el-GR" dirty="0"/>
          </a:p>
          <a:p>
            <a:pPr marL="0" indent="0">
              <a:buNone/>
            </a:pPr>
            <a:endParaRPr lang="el-GR" dirty="0"/>
          </a:p>
          <a:p>
            <a:pPr marL="0" indent="0">
              <a:buNone/>
            </a:pPr>
            <a:endParaRPr lang="el-GR" dirty="0"/>
          </a:p>
          <a:p>
            <a:r>
              <a:rPr lang="el-GR" sz="3600" dirty="0"/>
              <a:t>Συμμετρία</a:t>
            </a:r>
          </a:p>
          <a:p>
            <a:endParaRPr lang="el-GR" dirty="0"/>
          </a:p>
        </p:txBody>
      </p:sp>
      <p:pic>
        <p:nvPicPr>
          <p:cNvPr id="8" name="Θέση περιεχομένου 7">
            <a:extLst>
              <a:ext uri="{FF2B5EF4-FFF2-40B4-BE49-F238E27FC236}">
                <a16:creationId xmlns:a16="http://schemas.microsoft.com/office/drawing/2014/main" id="{A108BFBD-C1ED-4FB5-ACD1-55DEB878DB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961433"/>
            <a:ext cx="3698820" cy="3771823"/>
          </a:xfrm>
        </p:spPr>
      </p:pic>
    </p:spTree>
    <p:extLst>
      <p:ext uri="{BB962C8B-B14F-4D97-AF65-F5344CB8AC3E}">
        <p14:creationId xmlns:p14="http://schemas.microsoft.com/office/powerpoint/2010/main" val="152494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id="{5B78A3C4-43E2-48F1-93F9-7D146E89E5F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132856"/>
            <a:ext cx="4038600" cy="3028950"/>
          </a:xfrm>
        </p:spPr>
      </p:pic>
      <p:sp>
        <p:nvSpPr>
          <p:cNvPr id="4" name="Θέση περιεχομένου 3">
            <a:extLst>
              <a:ext uri="{FF2B5EF4-FFF2-40B4-BE49-F238E27FC236}">
                <a16:creationId xmlns:a16="http://schemas.microsoft.com/office/drawing/2014/main" id="{E7DE2E87-1340-4ADA-A56B-5B1D22E615BC}"/>
              </a:ext>
            </a:extLst>
          </p:cNvPr>
          <p:cNvSpPr>
            <a:spLocks noGrp="1"/>
          </p:cNvSpPr>
          <p:nvPr>
            <p:ph sz="half" idx="2"/>
          </p:nvPr>
        </p:nvSpPr>
        <p:spPr/>
        <p:style>
          <a:lnRef idx="0">
            <a:schemeClr val="accent1"/>
          </a:lnRef>
          <a:fillRef idx="3">
            <a:schemeClr val="accent1"/>
          </a:fillRef>
          <a:effectRef idx="3">
            <a:schemeClr val="accent1"/>
          </a:effectRef>
          <a:fontRef idx="minor">
            <a:schemeClr val="lt1"/>
          </a:fontRef>
        </p:style>
        <p:txBody>
          <a:bodyPr/>
          <a:lstStyle/>
          <a:p>
            <a:r>
              <a:rPr lang="el-GR" dirty="0"/>
              <a:t>«Η μάγισσα Συμμετρία θύμωσε και δεν άφησε τίποτε ολόκληρο πάνω στη γη. Όλα έμειναν μισά! Μια πεταλούδα έφερε τα κακά μαντάτα στο μαγικό καθρέφτη»</a:t>
            </a:r>
          </a:p>
        </p:txBody>
      </p:sp>
      <p:sp>
        <p:nvSpPr>
          <p:cNvPr id="6" name="1 - Τίτλος">
            <a:extLst>
              <a:ext uri="{FF2B5EF4-FFF2-40B4-BE49-F238E27FC236}">
                <a16:creationId xmlns:a16="http://schemas.microsoft.com/office/drawing/2014/main" id="{5CCE27EA-01C2-4973-A913-3CA06BBE0469}"/>
              </a:ext>
            </a:extLst>
          </p:cNvPr>
          <p:cNvSpPr>
            <a:spLocks noGrp="1"/>
          </p:cNvSpPr>
          <p:nvPr>
            <p:ph type="title"/>
          </p:nvPr>
        </p:nvSpPr>
        <p:spPr>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oAutofit/>
          </a:bodyPr>
          <a:lstStyle/>
          <a:p>
            <a:r>
              <a:rPr lang="el-GR" sz="3600" dirty="0"/>
              <a:t>Σοφία </a:t>
            </a:r>
            <a:r>
              <a:rPr lang="el-GR" sz="3600" dirty="0" err="1"/>
              <a:t>Μαντουβάλου</a:t>
            </a:r>
            <a:br>
              <a:rPr lang="el-GR" sz="3600" dirty="0"/>
            </a:br>
            <a:r>
              <a:rPr lang="el-GR" sz="3600" dirty="0"/>
              <a:t>Ο μαγικός καθρέφτης</a:t>
            </a:r>
          </a:p>
        </p:txBody>
      </p:sp>
    </p:spTree>
    <p:extLst>
      <p:ext uri="{BB962C8B-B14F-4D97-AF65-F5344CB8AC3E}">
        <p14:creationId xmlns:p14="http://schemas.microsoft.com/office/powerpoint/2010/main" val="154005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03B7778C-5608-4AA7-92B0-D4C93F8A4DD2}"/>
              </a:ext>
            </a:extLst>
          </p:cNvPr>
          <p:cNvSpPr>
            <a:spLocks noGrp="1"/>
          </p:cNvSpPr>
          <p:nvPr>
            <p:ph sz="half" idx="2"/>
          </p:nvPr>
        </p:nvSpPr>
        <p:spPr/>
        <p:style>
          <a:lnRef idx="0">
            <a:schemeClr val="accent1"/>
          </a:lnRef>
          <a:fillRef idx="3">
            <a:schemeClr val="accent1"/>
          </a:fillRef>
          <a:effectRef idx="3">
            <a:schemeClr val="accent1"/>
          </a:effectRef>
          <a:fontRef idx="minor">
            <a:schemeClr val="lt1"/>
          </a:fontRef>
        </p:style>
        <p:txBody>
          <a:bodyPr/>
          <a:lstStyle/>
          <a:p>
            <a:pPr marL="0" indent="0">
              <a:buNone/>
            </a:pPr>
            <a:r>
              <a:rPr lang="el-GR" dirty="0"/>
              <a:t>-Κοίταξέ με έμεινα μισή! κλαψούρισε με παράπονο.</a:t>
            </a:r>
          </a:p>
          <a:p>
            <a:pPr marL="0" indent="0">
              <a:buNone/>
            </a:pPr>
            <a:r>
              <a:rPr lang="el-GR" dirty="0"/>
              <a:t>-Θα σε βοηθήσω εγώ να βρεις τα χαμένα σου φτερά, είπε ο μαγικός καθρέφτης και ακούμπησε τρυφερά δίπλα της.</a:t>
            </a:r>
          </a:p>
        </p:txBody>
      </p:sp>
      <p:pic>
        <p:nvPicPr>
          <p:cNvPr id="10" name="Θέση περιεχομένου 9">
            <a:extLst>
              <a:ext uri="{FF2B5EF4-FFF2-40B4-BE49-F238E27FC236}">
                <a16:creationId xmlns:a16="http://schemas.microsoft.com/office/drawing/2014/main" id="{9D1A27F6-983F-4588-8CD0-3E534245582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sp>
        <p:nvSpPr>
          <p:cNvPr id="11" name="1 - Τίτλος">
            <a:extLst>
              <a:ext uri="{FF2B5EF4-FFF2-40B4-BE49-F238E27FC236}">
                <a16:creationId xmlns:a16="http://schemas.microsoft.com/office/drawing/2014/main" id="{E337A5D2-32DC-4A11-8CE6-36D92EFCA838}"/>
              </a:ext>
            </a:extLst>
          </p:cNvPr>
          <p:cNvSpPr>
            <a:spLocks noGrp="1"/>
          </p:cNvSpPr>
          <p:nvPr>
            <p:ph type="title"/>
          </p:nvPr>
        </p:nvSpPr>
        <p:spPr>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oAutofit/>
          </a:bodyPr>
          <a:lstStyle/>
          <a:p>
            <a:r>
              <a:rPr lang="el-GR" sz="3600" dirty="0"/>
              <a:t>Σοφία </a:t>
            </a:r>
            <a:r>
              <a:rPr lang="el-GR" sz="3600" dirty="0" err="1"/>
              <a:t>Μαντουβάλου</a:t>
            </a:r>
            <a:br>
              <a:rPr lang="el-GR" sz="3600" dirty="0"/>
            </a:br>
            <a:r>
              <a:rPr lang="el-GR" sz="3600" dirty="0"/>
              <a:t>Ο μαγικός καθρέφτης</a:t>
            </a:r>
          </a:p>
        </p:txBody>
      </p:sp>
    </p:spTree>
    <p:extLst>
      <p:ext uri="{BB962C8B-B14F-4D97-AF65-F5344CB8AC3E}">
        <p14:creationId xmlns:p14="http://schemas.microsoft.com/office/powerpoint/2010/main" val="310270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l-GR" b="1" dirty="0"/>
              <a:t>Η χρήση της αφήγησης στη διδασκαλία των μαθηματικών</a:t>
            </a:r>
            <a:endParaRPr lang="el-GR" dirty="0"/>
          </a:p>
        </p:txBody>
      </p:sp>
      <p:sp>
        <p:nvSpPr>
          <p:cNvPr id="3" name="2 - Θέση περιεχομένου"/>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normAutofit fontScale="85000" lnSpcReduction="10000"/>
          </a:bodyPr>
          <a:lstStyle/>
          <a:p>
            <a:pPr marL="0" indent="0">
              <a:buNone/>
            </a:pPr>
            <a:r>
              <a:rPr lang="el-GR" dirty="0"/>
              <a:t>Έρευνες έχουν δείξει ότι:</a:t>
            </a:r>
            <a:endParaRPr lang="en-US" dirty="0"/>
          </a:p>
          <a:p>
            <a:r>
              <a:rPr lang="el-GR" dirty="0"/>
              <a:t>η αφήγηση δίνει κίνητρα μάθησης στους μαθητές, </a:t>
            </a:r>
          </a:p>
          <a:p>
            <a:r>
              <a:rPr lang="el-GR" dirty="0"/>
              <a:t>προβάλλει τα μαθηματικά ως μια αληθινή γλώσσα, </a:t>
            </a:r>
          </a:p>
          <a:p>
            <a:r>
              <a:rPr lang="el-GR" dirty="0"/>
              <a:t>παρέχει στους μαθητές ένα αυθεντικό πλαίσιο για να κατανοήσουν τις μαθηματικές έννοιες, </a:t>
            </a:r>
          </a:p>
          <a:p>
            <a:r>
              <a:rPr lang="el-GR" dirty="0"/>
              <a:t>ενθαρρύνει και προωθεί την ανάπτυξη της αίσθησης του αριθμού </a:t>
            </a:r>
          </a:p>
          <a:p>
            <a:r>
              <a:rPr lang="el-GR" dirty="0"/>
              <a:t>βελτιώνει την ικανότητά τους να εξηγούν τον τρόπο σκέψης τους και να περιγράφουν τις στρατηγικές τους</a:t>
            </a:r>
          </a:p>
          <a:p>
            <a:pPr marL="0" indent="0">
              <a:buNone/>
            </a:pPr>
            <a:endParaRPr lang="el-GR" dirty="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4BBDD419-6FEB-403B-87E8-5A2C2429788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sp>
        <p:nvSpPr>
          <p:cNvPr id="4" name="Θέση περιεχομένου 3">
            <a:extLst>
              <a:ext uri="{FF2B5EF4-FFF2-40B4-BE49-F238E27FC236}">
                <a16:creationId xmlns:a16="http://schemas.microsoft.com/office/drawing/2014/main" id="{18A59BAD-A2E3-4AD5-B502-EEFDFCCD99AA}"/>
              </a:ext>
            </a:extLst>
          </p:cNvPr>
          <p:cNvSpPr>
            <a:spLocks noGrp="1"/>
          </p:cNvSpPr>
          <p:nvPr>
            <p:ph sz="half" idx="2"/>
          </p:nvPr>
        </p:nvSpPr>
        <p:spPr/>
        <p:style>
          <a:lnRef idx="0">
            <a:schemeClr val="accent1"/>
          </a:lnRef>
          <a:fillRef idx="3">
            <a:schemeClr val="accent1"/>
          </a:fillRef>
          <a:effectRef idx="3">
            <a:schemeClr val="accent1"/>
          </a:effectRef>
          <a:fontRef idx="minor">
            <a:schemeClr val="lt1"/>
          </a:fontRef>
        </p:style>
        <p:txBody>
          <a:bodyPr/>
          <a:lstStyle/>
          <a:p>
            <a:r>
              <a:rPr lang="el-GR" dirty="0"/>
              <a:t>Έτσι η πεταλούδα ξαναβρήκε τα χαμένα της φτερά και χαρούμενη πέταξε προς το δάσος για να βοηθήσει τους φίλους της. Μαζί της τρέχει για να βοηθήσει και ο μαγικός καθρέφτης.</a:t>
            </a:r>
          </a:p>
        </p:txBody>
      </p:sp>
      <p:sp>
        <p:nvSpPr>
          <p:cNvPr id="5" name="1 - Τίτλος">
            <a:extLst>
              <a:ext uri="{FF2B5EF4-FFF2-40B4-BE49-F238E27FC236}">
                <a16:creationId xmlns:a16="http://schemas.microsoft.com/office/drawing/2014/main" id="{7BA6D286-F855-4EBF-BE5D-7BB5F9E44FEA}"/>
              </a:ext>
            </a:extLst>
          </p:cNvPr>
          <p:cNvSpPr>
            <a:spLocks noGrp="1"/>
          </p:cNvSpPr>
          <p:nvPr>
            <p:ph type="title"/>
          </p:nvPr>
        </p:nvSpPr>
        <p:spPr>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oAutofit/>
          </a:bodyPr>
          <a:lstStyle/>
          <a:p>
            <a:r>
              <a:rPr lang="el-GR" sz="3600" dirty="0"/>
              <a:t>Σοφία </a:t>
            </a:r>
            <a:r>
              <a:rPr lang="el-GR" sz="3600" dirty="0" err="1"/>
              <a:t>Μαντουβάλου</a:t>
            </a:r>
            <a:br>
              <a:rPr lang="el-GR" sz="3600" dirty="0"/>
            </a:br>
            <a:r>
              <a:rPr lang="el-GR" sz="3600" dirty="0"/>
              <a:t>Ο μαγικός καθρέφτης</a:t>
            </a:r>
          </a:p>
        </p:txBody>
      </p:sp>
    </p:spTree>
    <p:extLst>
      <p:ext uri="{BB962C8B-B14F-4D97-AF65-F5344CB8AC3E}">
        <p14:creationId xmlns:p14="http://schemas.microsoft.com/office/powerpoint/2010/main" val="222424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B15E0-F732-430D-B75D-7F64A893022D}"/>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l-GR" dirty="0"/>
              <a:t>Η συμμετρία στη φύση</a:t>
            </a:r>
          </a:p>
        </p:txBody>
      </p:sp>
      <p:pic>
        <p:nvPicPr>
          <p:cNvPr id="5" name="Θέση περιεχομένου 4">
            <a:extLst>
              <a:ext uri="{FF2B5EF4-FFF2-40B4-BE49-F238E27FC236}">
                <a16:creationId xmlns:a16="http://schemas.microsoft.com/office/drawing/2014/main" id="{082E28E6-C628-4CF9-81CD-0F19FBC518C7}"/>
              </a:ext>
            </a:extLst>
          </p:cNvPr>
          <p:cNvPicPr>
            <a:picLocks noGrp="1" noChangeAspect="1"/>
          </p:cNvPicPr>
          <p:nvPr>
            <p:ph sz="half" idx="1"/>
          </p:nvPr>
        </p:nvPicPr>
        <p:blipFill>
          <a:blip r:embed="rId2"/>
          <a:stretch>
            <a:fillRect/>
          </a:stretch>
        </p:blipFill>
        <p:spPr>
          <a:xfrm>
            <a:off x="742827" y="2132856"/>
            <a:ext cx="3626527" cy="3318271"/>
          </a:xfrm>
          <a:prstGeom prst="rect">
            <a:avLst/>
          </a:prstGeom>
        </p:spPr>
      </p:pic>
      <p:pic>
        <p:nvPicPr>
          <p:cNvPr id="6" name="Θέση περιεχομένου 5">
            <a:extLst>
              <a:ext uri="{FF2B5EF4-FFF2-40B4-BE49-F238E27FC236}">
                <a16:creationId xmlns:a16="http://schemas.microsoft.com/office/drawing/2014/main" id="{F14BA26E-909E-4526-BDD6-DDDF8661E51A}"/>
              </a:ext>
            </a:extLst>
          </p:cNvPr>
          <p:cNvPicPr>
            <a:picLocks noGrp="1" noChangeAspect="1"/>
          </p:cNvPicPr>
          <p:nvPr>
            <p:ph sz="half" idx="2"/>
          </p:nvPr>
        </p:nvPicPr>
        <p:blipFill>
          <a:blip r:embed="rId3"/>
          <a:stretch>
            <a:fillRect/>
          </a:stretch>
        </p:blipFill>
        <p:spPr>
          <a:xfrm>
            <a:off x="4537590" y="2564904"/>
            <a:ext cx="4332016" cy="2701602"/>
          </a:xfrm>
          <a:prstGeom prst="rect">
            <a:avLst/>
          </a:prstGeom>
        </p:spPr>
      </p:pic>
    </p:spTree>
    <p:extLst>
      <p:ext uri="{BB962C8B-B14F-4D97-AF65-F5344CB8AC3E}">
        <p14:creationId xmlns:p14="http://schemas.microsoft.com/office/powerpoint/2010/main" val="139747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3F74C3D-195F-4685-ABE7-4C94C6C0EC16}"/>
              </a:ext>
            </a:extLst>
          </p:cNvPr>
          <p:cNvPicPr>
            <a:picLocks noGrp="1" noChangeAspect="1"/>
          </p:cNvPicPr>
          <p:nvPr>
            <p:ph sz="half" idx="1"/>
          </p:nvPr>
        </p:nvPicPr>
        <p:blipFill>
          <a:blip r:embed="rId2"/>
          <a:stretch>
            <a:fillRect/>
          </a:stretch>
        </p:blipFill>
        <p:spPr>
          <a:xfrm>
            <a:off x="457200" y="1838539"/>
            <a:ext cx="3812623" cy="3822709"/>
          </a:xfrm>
          <a:prstGeom prst="rect">
            <a:avLst/>
          </a:prstGeom>
        </p:spPr>
      </p:pic>
      <p:pic>
        <p:nvPicPr>
          <p:cNvPr id="6" name="Θέση περιεχομένου 5">
            <a:extLst>
              <a:ext uri="{FF2B5EF4-FFF2-40B4-BE49-F238E27FC236}">
                <a16:creationId xmlns:a16="http://schemas.microsoft.com/office/drawing/2014/main" id="{B14D695A-4A3C-47FB-9DC5-4EC07682F62D}"/>
              </a:ext>
            </a:extLst>
          </p:cNvPr>
          <p:cNvPicPr>
            <a:picLocks noGrp="1" noChangeAspect="1"/>
          </p:cNvPicPr>
          <p:nvPr>
            <p:ph sz="half" idx="2"/>
          </p:nvPr>
        </p:nvPicPr>
        <p:blipFill>
          <a:blip r:embed="rId3"/>
          <a:stretch>
            <a:fillRect/>
          </a:stretch>
        </p:blipFill>
        <p:spPr>
          <a:xfrm>
            <a:off x="4572000" y="2132856"/>
            <a:ext cx="4326400" cy="3244800"/>
          </a:xfrm>
          <a:prstGeom prst="rect">
            <a:avLst/>
          </a:prstGeom>
        </p:spPr>
      </p:pic>
      <p:sp>
        <p:nvSpPr>
          <p:cNvPr id="7" name="Τίτλος 1">
            <a:extLst>
              <a:ext uri="{FF2B5EF4-FFF2-40B4-BE49-F238E27FC236}">
                <a16:creationId xmlns:a16="http://schemas.microsoft.com/office/drawing/2014/main" id="{A7250CBE-1A5D-4035-8338-71742C4C6C17}"/>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l-GR" dirty="0"/>
              <a:t>Η συμμετρία στην τέχνη</a:t>
            </a:r>
          </a:p>
        </p:txBody>
      </p:sp>
    </p:spTree>
    <p:extLst>
      <p:ext uri="{BB962C8B-B14F-4D97-AF65-F5344CB8AC3E}">
        <p14:creationId xmlns:p14="http://schemas.microsoft.com/office/powerpoint/2010/main" val="418199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501928F-EB44-4199-8CAE-2C479B6F3914}"/>
              </a:ext>
            </a:extLst>
          </p:cNvPr>
          <p:cNvPicPr>
            <a:picLocks noGrp="1" noChangeAspect="1"/>
          </p:cNvPicPr>
          <p:nvPr>
            <p:ph sz="half" idx="1"/>
          </p:nvPr>
        </p:nvPicPr>
        <p:blipFill>
          <a:blip r:embed="rId2"/>
          <a:stretch>
            <a:fillRect/>
          </a:stretch>
        </p:blipFill>
        <p:spPr>
          <a:xfrm>
            <a:off x="611560" y="2060848"/>
            <a:ext cx="3744416" cy="3744416"/>
          </a:xfrm>
          <a:prstGeom prst="rect">
            <a:avLst/>
          </a:prstGeom>
        </p:spPr>
      </p:pic>
      <p:pic>
        <p:nvPicPr>
          <p:cNvPr id="6" name="Θέση περιεχομένου 5">
            <a:extLst>
              <a:ext uri="{FF2B5EF4-FFF2-40B4-BE49-F238E27FC236}">
                <a16:creationId xmlns:a16="http://schemas.microsoft.com/office/drawing/2014/main" id="{EC502A6A-6FDF-487D-8D53-79F9D772D48D}"/>
              </a:ext>
            </a:extLst>
          </p:cNvPr>
          <p:cNvPicPr>
            <a:picLocks noGrp="1" noChangeAspect="1"/>
          </p:cNvPicPr>
          <p:nvPr>
            <p:ph sz="half" idx="2"/>
          </p:nvPr>
        </p:nvPicPr>
        <p:blipFill>
          <a:blip r:embed="rId3" cstate="print"/>
          <a:stretch>
            <a:fillRect/>
          </a:stretch>
        </p:blipFill>
        <p:spPr>
          <a:xfrm>
            <a:off x="4788026" y="1983707"/>
            <a:ext cx="3898774" cy="3898774"/>
          </a:xfrm>
          <a:prstGeom prst="rect">
            <a:avLst/>
          </a:prstGeom>
        </p:spPr>
      </p:pic>
      <p:sp>
        <p:nvSpPr>
          <p:cNvPr id="7" name="Τίτλος 1">
            <a:extLst>
              <a:ext uri="{FF2B5EF4-FFF2-40B4-BE49-F238E27FC236}">
                <a16:creationId xmlns:a16="http://schemas.microsoft.com/office/drawing/2014/main" id="{1CC1003A-1BF3-40CB-8AA6-4D69240EAE4D}"/>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l-GR" dirty="0"/>
              <a:t>Η συμμετρία στη λαϊκή τέχνη</a:t>
            </a:r>
          </a:p>
        </p:txBody>
      </p:sp>
    </p:spTree>
    <p:extLst>
      <p:ext uri="{BB962C8B-B14F-4D97-AF65-F5344CB8AC3E}">
        <p14:creationId xmlns:p14="http://schemas.microsoft.com/office/powerpoint/2010/main" val="3107785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821B9D-9279-46D8-97BC-8972F831EA01}"/>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r>
              <a:rPr lang="el-GR" dirty="0"/>
              <a:t>Φτιάχνω τα δικά μου συμμετρικά σχήματα</a:t>
            </a:r>
          </a:p>
        </p:txBody>
      </p:sp>
      <p:pic>
        <p:nvPicPr>
          <p:cNvPr id="5" name="Θέση περιεχομένου 4">
            <a:extLst>
              <a:ext uri="{FF2B5EF4-FFF2-40B4-BE49-F238E27FC236}">
                <a16:creationId xmlns:a16="http://schemas.microsoft.com/office/drawing/2014/main" id="{EC9A2E86-9975-400E-A7AD-1F1C7056E6E5}"/>
              </a:ext>
            </a:extLst>
          </p:cNvPr>
          <p:cNvPicPr>
            <a:picLocks noGrp="1" noChangeAspect="1"/>
          </p:cNvPicPr>
          <p:nvPr>
            <p:ph sz="half" idx="1"/>
          </p:nvPr>
        </p:nvPicPr>
        <p:blipFill rotWithShape="1">
          <a:blip r:embed="rId2"/>
          <a:srcRect t="6996"/>
          <a:stretch/>
        </p:blipFill>
        <p:spPr>
          <a:xfrm>
            <a:off x="937673" y="1916832"/>
            <a:ext cx="3077654" cy="4209331"/>
          </a:xfrm>
          <a:prstGeom prst="rect">
            <a:avLst/>
          </a:prstGeom>
          <a:ln>
            <a:solidFill>
              <a:schemeClr val="tx1"/>
            </a:solidFill>
          </a:ln>
        </p:spPr>
      </p:pic>
      <p:pic>
        <p:nvPicPr>
          <p:cNvPr id="6" name="Θέση περιεχομένου 5">
            <a:extLst>
              <a:ext uri="{FF2B5EF4-FFF2-40B4-BE49-F238E27FC236}">
                <a16:creationId xmlns:a16="http://schemas.microsoft.com/office/drawing/2014/main" id="{D134099C-5FF1-4A1C-94D0-DA15C8BC0C1E}"/>
              </a:ext>
            </a:extLst>
          </p:cNvPr>
          <p:cNvPicPr>
            <a:picLocks noGrp="1" noChangeAspect="1"/>
          </p:cNvPicPr>
          <p:nvPr>
            <p:ph sz="half" idx="2"/>
          </p:nvPr>
        </p:nvPicPr>
        <p:blipFill rotWithShape="1">
          <a:blip r:embed="rId3"/>
          <a:srcRect t="5960"/>
          <a:stretch/>
        </p:blipFill>
        <p:spPr>
          <a:xfrm>
            <a:off x="5128675" y="1916832"/>
            <a:ext cx="3077652" cy="4156084"/>
          </a:xfrm>
          <a:prstGeom prst="rect">
            <a:avLst/>
          </a:prstGeom>
          <a:ln>
            <a:solidFill>
              <a:schemeClr val="tx1"/>
            </a:solidFill>
          </a:ln>
        </p:spPr>
      </p:pic>
    </p:spTree>
    <p:extLst>
      <p:ext uri="{BB962C8B-B14F-4D97-AF65-F5344CB8AC3E}">
        <p14:creationId xmlns:p14="http://schemas.microsoft.com/office/powerpoint/2010/main" val="1761224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Πολ Μαρ</a:t>
            </a:r>
            <a:br>
              <a:rPr lang="el-GR" dirty="0"/>
            </a:br>
            <a:r>
              <a:rPr lang="el-GR" dirty="0"/>
              <a:t>Το ταξίδι της Λίζας</a:t>
            </a:r>
          </a:p>
        </p:txBody>
      </p:sp>
      <p:sp>
        <p:nvSpPr>
          <p:cNvPr id="4" name="3 - Θέση περιεχομένου"/>
          <p:cNvSpPr>
            <a:spLocks noGrp="1"/>
          </p:cNvSpPr>
          <p:nvPr>
            <p:ph sz="half" idx="2"/>
          </p:nvPr>
        </p:nvSpPr>
        <p:spPr>
          <a:xfrm>
            <a:off x="4648200" y="1844823"/>
            <a:ext cx="4038600" cy="4104457"/>
          </a:xfrm>
        </p:spPr>
        <p:style>
          <a:lnRef idx="0">
            <a:schemeClr val="accent6"/>
          </a:lnRef>
          <a:fillRef idx="3">
            <a:schemeClr val="accent6"/>
          </a:fillRef>
          <a:effectRef idx="3">
            <a:schemeClr val="accent6"/>
          </a:effectRef>
          <a:fontRef idx="minor">
            <a:schemeClr val="lt1"/>
          </a:fontRef>
        </p:style>
        <p:txBody>
          <a:bodyPr>
            <a:normAutofit fontScale="92500" lnSpcReduction="20000"/>
          </a:bodyPr>
          <a:lstStyle/>
          <a:p>
            <a:r>
              <a:rPr lang="el-GR"/>
              <a:t>Η Λίζα ονειρεύεται ότι ταξιδεύει σε διάφορες παράξενες χώρες: τη Στρογγυλοχώρα, τη Γωνιοχώρα, την Κοκκινοχώρα, την Αναποδοχώρα… Παντού οι αλλόκοτοι κάτοικοί τους θέλουν να την αλλάξουν, να την κάνουν σαν κι αυτούς. Όμως η Λίζα δεν θέλει…</a:t>
            </a:r>
            <a:endParaRPr lang="el-GR" dirty="0"/>
          </a:p>
        </p:txBody>
      </p:sp>
      <p:pic>
        <p:nvPicPr>
          <p:cNvPr id="9" name="Θέση περιεχομένου 8">
            <a:extLst>
              <a:ext uri="{FF2B5EF4-FFF2-40B4-BE49-F238E27FC236}">
                <a16:creationId xmlns:a16="http://schemas.microsoft.com/office/drawing/2014/main" id="{2735A842-D9B9-4982-8721-CE6E6AE98DFE}"/>
              </a:ext>
            </a:extLst>
          </p:cNvPr>
          <p:cNvPicPr>
            <a:picLocks noGrp="1" noChangeAspect="1"/>
          </p:cNvPicPr>
          <p:nvPr>
            <p:ph sz="half" idx="1"/>
          </p:nvPr>
        </p:nvPicPr>
        <p:blipFill>
          <a:blip r:embed="rId2"/>
          <a:stretch>
            <a:fillRect/>
          </a:stretch>
        </p:blipFill>
        <p:spPr>
          <a:xfrm>
            <a:off x="827583" y="1888274"/>
            <a:ext cx="3359909" cy="398899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D13606B8-42C8-4FE9-839D-4DC847A32D1B}"/>
              </a:ext>
            </a:extLst>
          </p:cNvPr>
          <p:cNvPicPr>
            <a:picLocks noGrp="1" noChangeAspect="1"/>
          </p:cNvPicPr>
          <p:nvPr>
            <p:ph sz="half" idx="1"/>
          </p:nvPr>
        </p:nvPicPr>
        <p:blipFill>
          <a:blip r:embed="rId2"/>
          <a:stretch>
            <a:fillRect/>
          </a:stretch>
        </p:blipFill>
        <p:spPr>
          <a:xfrm>
            <a:off x="570637" y="1600200"/>
            <a:ext cx="3811726" cy="4525963"/>
          </a:xfrm>
          <a:prstGeom prst="rect">
            <a:avLst/>
          </a:prstGeom>
        </p:spPr>
      </p:pic>
      <p:sp>
        <p:nvSpPr>
          <p:cNvPr id="4" name="Θέση περιεχομένου 3">
            <a:extLst>
              <a:ext uri="{FF2B5EF4-FFF2-40B4-BE49-F238E27FC236}">
                <a16:creationId xmlns:a16="http://schemas.microsoft.com/office/drawing/2014/main" id="{649580C9-435E-41E2-9D89-F02968EE6380}"/>
              </a:ext>
            </a:extLst>
          </p:cNvPr>
          <p:cNvSpPr>
            <a:spLocks noGrp="1"/>
          </p:cNvSpPr>
          <p:nvPr>
            <p:ph sz="half" idx="2"/>
          </p:nvPr>
        </p:nvSpPr>
        <p:spPr/>
        <p:style>
          <a:lnRef idx="0">
            <a:schemeClr val="accent6"/>
          </a:lnRef>
          <a:fillRef idx="3">
            <a:schemeClr val="accent6"/>
          </a:fillRef>
          <a:effectRef idx="3">
            <a:schemeClr val="accent6"/>
          </a:effectRef>
          <a:fontRef idx="minor">
            <a:schemeClr val="lt1"/>
          </a:fontRef>
        </p:style>
        <p:txBody>
          <a:bodyPr/>
          <a:lstStyle/>
          <a:p>
            <a:r>
              <a:rPr lang="el-GR" dirty="0"/>
              <a:t>Οι μαθητές ενθαρρύνονται να παρατηρήσουν τις μορφές και τα αντικείμενα της </a:t>
            </a:r>
            <a:r>
              <a:rPr lang="el-GR" dirty="0" err="1"/>
              <a:t>Στρογγυλοχώρας</a:t>
            </a:r>
            <a:endParaRPr lang="el-GR" dirty="0"/>
          </a:p>
        </p:txBody>
      </p:sp>
      <p:sp>
        <p:nvSpPr>
          <p:cNvPr id="6" name="1 - Τίτλος">
            <a:extLst>
              <a:ext uri="{FF2B5EF4-FFF2-40B4-BE49-F238E27FC236}">
                <a16:creationId xmlns:a16="http://schemas.microsoft.com/office/drawing/2014/main" id="{0EA176D5-2C67-46E7-A6F4-CCF3D8AD7AE6}"/>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Πολ Μαρ</a:t>
            </a:r>
            <a:br>
              <a:rPr lang="el-GR" dirty="0"/>
            </a:br>
            <a:r>
              <a:rPr lang="el-GR" dirty="0"/>
              <a:t>Το ταξίδι της Λίζας</a:t>
            </a:r>
          </a:p>
        </p:txBody>
      </p:sp>
    </p:spTree>
    <p:extLst>
      <p:ext uri="{BB962C8B-B14F-4D97-AF65-F5344CB8AC3E}">
        <p14:creationId xmlns:p14="http://schemas.microsoft.com/office/powerpoint/2010/main" val="2393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BA0E1CD-38A9-477F-996E-631DE61AB124}"/>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normAutofit lnSpcReduction="10000"/>
          </a:bodyPr>
          <a:lstStyle/>
          <a:p>
            <a:r>
              <a:rPr lang="el-GR" dirty="0"/>
              <a:t>Να συζητήσουν για τις ιδιότητές τους</a:t>
            </a:r>
          </a:p>
          <a:p>
            <a:r>
              <a:rPr lang="el-GR" dirty="0"/>
              <a:t>Να αναζητήσουν μέσα στην τάξη στρογγυλά αντικείμενα</a:t>
            </a:r>
          </a:p>
          <a:p>
            <a:r>
              <a:rPr lang="el-GR" dirty="0"/>
              <a:t>Να αναφέρουν άλλα αντικείμενα που έχουν στρογγυλό σχήμα και τα συναντούν στην καθημερινή τους ζωή</a:t>
            </a:r>
          </a:p>
        </p:txBody>
      </p:sp>
      <p:pic>
        <p:nvPicPr>
          <p:cNvPr id="5" name="Θέση περιεχομένου 4">
            <a:extLst>
              <a:ext uri="{FF2B5EF4-FFF2-40B4-BE49-F238E27FC236}">
                <a16:creationId xmlns:a16="http://schemas.microsoft.com/office/drawing/2014/main" id="{F1A64E3F-62A8-4D99-BD5F-7523488D74E3}"/>
              </a:ext>
            </a:extLst>
          </p:cNvPr>
          <p:cNvPicPr>
            <a:picLocks noGrp="1" noChangeAspect="1"/>
          </p:cNvPicPr>
          <p:nvPr>
            <p:ph sz="half" idx="2"/>
          </p:nvPr>
        </p:nvPicPr>
        <p:blipFill>
          <a:blip r:embed="rId2"/>
          <a:stretch>
            <a:fillRect/>
          </a:stretch>
        </p:blipFill>
        <p:spPr>
          <a:xfrm>
            <a:off x="4896930" y="1769081"/>
            <a:ext cx="3541140" cy="4188200"/>
          </a:xfrm>
          <a:prstGeom prst="rect">
            <a:avLst/>
          </a:prstGeom>
        </p:spPr>
      </p:pic>
      <p:sp>
        <p:nvSpPr>
          <p:cNvPr id="8" name="1 - Τίτλος">
            <a:extLst>
              <a:ext uri="{FF2B5EF4-FFF2-40B4-BE49-F238E27FC236}">
                <a16:creationId xmlns:a16="http://schemas.microsoft.com/office/drawing/2014/main" id="{8F5D5878-1BC1-49D8-8779-28E4AD445164}"/>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Πολ Μαρ</a:t>
            </a:r>
            <a:br>
              <a:rPr lang="el-GR" dirty="0"/>
            </a:br>
            <a:r>
              <a:rPr lang="el-GR" dirty="0"/>
              <a:t>Το ταξίδι της Λίζας</a:t>
            </a:r>
          </a:p>
        </p:txBody>
      </p:sp>
    </p:spTree>
    <p:extLst>
      <p:ext uri="{BB962C8B-B14F-4D97-AF65-F5344CB8AC3E}">
        <p14:creationId xmlns:p14="http://schemas.microsoft.com/office/powerpoint/2010/main" val="266041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C15D297-62CC-49A0-8A78-102A38B86887}"/>
              </a:ext>
            </a:extLst>
          </p:cNvPr>
          <p:cNvPicPr>
            <a:picLocks noGrp="1" noChangeAspect="1"/>
          </p:cNvPicPr>
          <p:nvPr>
            <p:ph sz="half" idx="1"/>
          </p:nvPr>
        </p:nvPicPr>
        <p:blipFill rotWithShape="1">
          <a:blip r:embed="rId2"/>
          <a:srcRect t="8134" b="5585"/>
          <a:stretch/>
        </p:blipFill>
        <p:spPr>
          <a:xfrm>
            <a:off x="714400" y="1517652"/>
            <a:ext cx="7715200" cy="3744416"/>
          </a:xfrm>
          <a:prstGeom prst="rect">
            <a:avLst/>
          </a:prstGeom>
        </p:spPr>
      </p:pic>
      <p:sp>
        <p:nvSpPr>
          <p:cNvPr id="4" name="Θέση περιεχομένου 3">
            <a:extLst>
              <a:ext uri="{FF2B5EF4-FFF2-40B4-BE49-F238E27FC236}">
                <a16:creationId xmlns:a16="http://schemas.microsoft.com/office/drawing/2014/main" id="{1798068A-DB62-4EF5-8DD5-7BB828D019F8}"/>
              </a:ext>
            </a:extLst>
          </p:cNvPr>
          <p:cNvSpPr>
            <a:spLocks noGrp="1"/>
          </p:cNvSpPr>
          <p:nvPr>
            <p:ph sz="half" idx="2"/>
          </p:nvPr>
        </p:nvSpPr>
        <p:spPr>
          <a:xfrm>
            <a:off x="626976" y="5362082"/>
            <a:ext cx="7890048" cy="1359135"/>
          </a:xfrm>
        </p:spPr>
        <p:txBody>
          <a:bodyPr>
            <a:normAutofit fontScale="85000" lnSpcReduction="20000"/>
          </a:bodyPr>
          <a:lstStyle/>
          <a:p>
            <a:r>
              <a:rPr lang="el-GR" dirty="0"/>
              <a:t>Προβολή σύντομου </a:t>
            </a:r>
            <a:r>
              <a:rPr lang="en-US" dirty="0"/>
              <a:t>video </a:t>
            </a:r>
            <a:r>
              <a:rPr lang="el-GR" dirty="0"/>
              <a:t>με τίτλο:</a:t>
            </a:r>
            <a:r>
              <a:rPr lang="en-US" i="1" dirty="0"/>
              <a:t>what if animals were round?</a:t>
            </a:r>
            <a:r>
              <a:rPr lang="el-GR" i="1" dirty="0"/>
              <a:t> </a:t>
            </a:r>
            <a:r>
              <a:rPr lang="en-US" i="1" dirty="0">
                <a:hlinkClick r:id="rId3"/>
              </a:rPr>
              <a:t>https://www.youtube.com/watch?v=yltlJEdSAHw&amp;feature=youtu.be</a:t>
            </a:r>
            <a:r>
              <a:rPr lang="en-US" i="1" dirty="0"/>
              <a:t> </a:t>
            </a:r>
            <a:endParaRPr lang="el-GR" i="1" dirty="0"/>
          </a:p>
        </p:txBody>
      </p:sp>
      <p:sp>
        <p:nvSpPr>
          <p:cNvPr id="6" name="1 - Τίτλος">
            <a:extLst>
              <a:ext uri="{FF2B5EF4-FFF2-40B4-BE49-F238E27FC236}">
                <a16:creationId xmlns:a16="http://schemas.microsoft.com/office/drawing/2014/main" id="{13E752FF-F075-4577-816A-46A2AB5D8A35}"/>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Πολ Μαρ</a:t>
            </a:r>
            <a:br>
              <a:rPr lang="el-GR" dirty="0"/>
            </a:br>
            <a:r>
              <a:rPr lang="el-GR" dirty="0"/>
              <a:t>Το ταξίδι της Λίζας</a:t>
            </a:r>
          </a:p>
        </p:txBody>
      </p:sp>
    </p:spTree>
    <p:extLst>
      <p:ext uri="{BB962C8B-B14F-4D97-AF65-F5344CB8AC3E}">
        <p14:creationId xmlns:p14="http://schemas.microsoft.com/office/powerpoint/2010/main" val="1505784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92D3EF2-44F6-4DA2-81EA-CFC3C3A9908E}"/>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normAutofit fontScale="92500" lnSpcReduction="20000"/>
          </a:bodyPr>
          <a:lstStyle/>
          <a:p>
            <a:r>
              <a:rPr lang="el-GR" dirty="0"/>
              <a:t>Οι μαθητές εντοπίζουν ομοιότητες μεταξύ του </a:t>
            </a:r>
            <a:r>
              <a:rPr lang="en-US" dirty="0"/>
              <a:t>video </a:t>
            </a:r>
            <a:r>
              <a:rPr lang="el-GR" dirty="0"/>
              <a:t>και της </a:t>
            </a:r>
            <a:r>
              <a:rPr lang="el-GR" dirty="0" err="1"/>
              <a:t>Στρογγυλοχώρας</a:t>
            </a:r>
            <a:endParaRPr lang="el-GR" dirty="0"/>
          </a:p>
          <a:p>
            <a:r>
              <a:rPr lang="el-GR" dirty="0"/>
              <a:t>Σχολιάζουν τις δυσκολίες που θα αντιμετώπιζαν ενδεχομένως τα ζώα, αν είχαν στρογγυλό σχήμα</a:t>
            </a:r>
          </a:p>
          <a:p>
            <a:r>
              <a:rPr lang="el-GR" dirty="0"/>
              <a:t>Φαντάζονται πώς θα ήταν η δική τους ζωή αν ήταν οι ίδιοι στρόγγυλοι ή αν είχαν σχήμα κύβου, παραλληλεπιπέδου </a:t>
            </a:r>
            <a:r>
              <a:rPr lang="el-GR" dirty="0" err="1"/>
              <a:t>κ.ο.κ.</a:t>
            </a:r>
            <a:endParaRPr lang="el-GR" dirty="0"/>
          </a:p>
          <a:p>
            <a:endParaRPr lang="el-GR" dirty="0"/>
          </a:p>
        </p:txBody>
      </p:sp>
      <p:sp>
        <p:nvSpPr>
          <p:cNvPr id="4" name="Θέση περιεχομένου 3">
            <a:extLst>
              <a:ext uri="{FF2B5EF4-FFF2-40B4-BE49-F238E27FC236}">
                <a16:creationId xmlns:a16="http://schemas.microsoft.com/office/drawing/2014/main" id="{29071CBB-1514-468B-A1D1-48E9DA8F4B58}"/>
              </a:ext>
            </a:extLst>
          </p:cNvPr>
          <p:cNvSpPr>
            <a:spLocks noGrp="1"/>
          </p:cNvSpPr>
          <p:nvPr>
            <p:ph sz="half" idx="2"/>
          </p:nvPr>
        </p:nvSpPr>
        <p:spPr/>
        <p:style>
          <a:lnRef idx="0">
            <a:schemeClr val="accent6"/>
          </a:lnRef>
          <a:fillRef idx="3">
            <a:schemeClr val="accent6"/>
          </a:fillRef>
          <a:effectRef idx="3">
            <a:schemeClr val="accent6"/>
          </a:effectRef>
          <a:fontRef idx="minor">
            <a:schemeClr val="lt1"/>
          </a:fontRef>
        </p:style>
        <p:txBody>
          <a:bodyPr>
            <a:normAutofit fontScale="92500" lnSpcReduction="20000"/>
          </a:bodyPr>
          <a:lstStyle/>
          <a:p>
            <a:r>
              <a:rPr lang="el-GR" dirty="0"/>
              <a:t>Ο/η εκπαιδευτικός μπορεί μέσα από το συγκεκριμένο βιβλίο να θίξει και άλλα ζητήματα, όπως η διαφορετικότητα:</a:t>
            </a:r>
          </a:p>
          <a:p>
            <a:pPr>
              <a:buFont typeface="Wingdings" panose="05000000000000000000" pitchFamily="2" charset="2"/>
              <a:buChar char="Ø"/>
            </a:pPr>
            <a:r>
              <a:rPr lang="el-GR" dirty="0"/>
              <a:t>Το δικαίωμα του κάθε ανθρώπου να είναι διαφορετικός</a:t>
            </a:r>
          </a:p>
          <a:p>
            <a:pPr>
              <a:buFont typeface="Wingdings" panose="05000000000000000000" pitchFamily="2" charset="2"/>
              <a:buChar char="Ø"/>
            </a:pPr>
            <a:r>
              <a:rPr lang="el-GR" dirty="0"/>
              <a:t>Την υποχρέωσή μας να σεβόμαστε και να αποδεχόμαστε το διαφορετικό. </a:t>
            </a:r>
          </a:p>
          <a:p>
            <a:endParaRPr lang="el-GR" dirty="0"/>
          </a:p>
        </p:txBody>
      </p:sp>
      <p:sp>
        <p:nvSpPr>
          <p:cNvPr id="5" name="1 - Τίτλος">
            <a:extLst>
              <a:ext uri="{FF2B5EF4-FFF2-40B4-BE49-F238E27FC236}">
                <a16:creationId xmlns:a16="http://schemas.microsoft.com/office/drawing/2014/main" id="{61B446B8-7034-499D-8486-FD0F1A4AF860}"/>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Πολ Μαρ</a:t>
            </a:r>
            <a:br>
              <a:rPr lang="el-GR" dirty="0"/>
            </a:br>
            <a:r>
              <a:rPr lang="el-GR" dirty="0"/>
              <a:t>Το ταξίδι της Λίζας</a:t>
            </a:r>
          </a:p>
        </p:txBody>
      </p:sp>
    </p:spTree>
    <p:extLst>
      <p:ext uri="{BB962C8B-B14F-4D97-AF65-F5344CB8AC3E}">
        <p14:creationId xmlns:p14="http://schemas.microsoft.com/office/powerpoint/2010/main" val="332272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l-GR" b="1" dirty="0"/>
              <a:t>Η χρήση της αφήγησης στη διδασκαλία των μαθηματικών</a:t>
            </a:r>
            <a:endParaRPr lang="el-GR" dirty="0"/>
          </a:p>
        </p:txBody>
      </p:sp>
      <p:sp>
        <p:nvSpPr>
          <p:cNvPr id="3" name="2 - Θέση περιεχομένου"/>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normAutofit fontScale="92500" lnSpcReduction="10000"/>
          </a:bodyPr>
          <a:lstStyle/>
          <a:p>
            <a:pPr marL="0" indent="0">
              <a:buNone/>
            </a:pPr>
            <a:r>
              <a:rPr lang="el-GR" dirty="0"/>
              <a:t>Οι μαθητές:</a:t>
            </a:r>
          </a:p>
          <a:p>
            <a:r>
              <a:rPr lang="el-GR" dirty="0"/>
              <a:t>γίνονται πιο επίμονοι στην αντιμετώπιση δύσκολων και προκλητικών μαθηματικών δραστηριοτήτων, </a:t>
            </a:r>
          </a:p>
          <a:p>
            <a:r>
              <a:rPr lang="el-GR" dirty="0"/>
              <a:t>πραγματοποιούν συνδέσεις μεταξύ των μαθηματικών εννοιών με τις καθημερινές τους εμπειρίες</a:t>
            </a:r>
          </a:p>
          <a:p>
            <a:r>
              <a:rPr lang="el-GR" dirty="0"/>
              <a:t>Τέλος, η χρήση της αφήγησης συμβάλλει στη μεταφορά της </a:t>
            </a:r>
            <a:r>
              <a:rPr lang="el-GR" dirty="0" err="1"/>
              <a:t>αποκτηθείσας</a:t>
            </a:r>
            <a:r>
              <a:rPr lang="el-GR" dirty="0"/>
              <a:t> γνώσης και σε άλλα πεδία </a:t>
            </a:r>
          </a:p>
          <a:p>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31147AAA-F111-4F3A-93CE-E7AD186BAE33}"/>
              </a:ext>
            </a:extLst>
          </p:cNvPr>
          <p:cNvPicPr>
            <a:picLocks noGrp="1" noChangeAspect="1"/>
          </p:cNvPicPr>
          <p:nvPr>
            <p:ph sz="half" idx="1"/>
          </p:nvPr>
        </p:nvPicPr>
        <p:blipFill>
          <a:blip r:embed="rId2"/>
          <a:stretch>
            <a:fillRect/>
          </a:stretch>
        </p:blipFill>
        <p:spPr>
          <a:xfrm>
            <a:off x="447313" y="1844824"/>
            <a:ext cx="4219272" cy="3888432"/>
          </a:xfrm>
          <a:prstGeom prst="rect">
            <a:avLst/>
          </a:prstGeom>
        </p:spPr>
      </p:pic>
      <p:pic>
        <p:nvPicPr>
          <p:cNvPr id="6" name="Θέση περιεχομένου 5">
            <a:extLst>
              <a:ext uri="{FF2B5EF4-FFF2-40B4-BE49-F238E27FC236}">
                <a16:creationId xmlns:a16="http://schemas.microsoft.com/office/drawing/2014/main" id="{CBF613A8-2D04-4E46-AC43-59795FD7B6B1}"/>
              </a:ext>
            </a:extLst>
          </p:cNvPr>
          <p:cNvPicPr>
            <a:picLocks noGrp="1" noChangeAspect="1"/>
          </p:cNvPicPr>
          <p:nvPr>
            <p:ph sz="half" idx="2"/>
          </p:nvPr>
        </p:nvPicPr>
        <p:blipFill>
          <a:blip r:embed="rId3"/>
          <a:stretch>
            <a:fillRect/>
          </a:stretch>
        </p:blipFill>
        <p:spPr>
          <a:xfrm>
            <a:off x="5004048" y="1837292"/>
            <a:ext cx="3682752" cy="3895964"/>
          </a:xfrm>
          <a:prstGeom prst="rect">
            <a:avLst/>
          </a:prstGeom>
        </p:spPr>
      </p:pic>
      <p:sp>
        <p:nvSpPr>
          <p:cNvPr id="7" name="1 - Τίτλος">
            <a:extLst>
              <a:ext uri="{FF2B5EF4-FFF2-40B4-BE49-F238E27FC236}">
                <a16:creationId xmlns:a16="http://schemas.microsoft.com/office/drawing/2014/main" id="{F91B6E01-CCC4-44B0-9375-A1D4D25B6D83}"/>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l-GR" sz="2800" dirty="0"/>
              <a:t>Πολ Μαρ: Το ταξίδι της Λίζας</a:t>
            </a:r>
            <a:br>
              <a:rPr lang="el-GR" sz="2800" dirty="0"/>
            </a:br>
            <a:r>
              <a:rPr lang="el-GR" sz="2800" dirty="0"/>
              <a:t>Επέκταση: Γνωριμία με τον ζωγράφο </a:t>
            </a:r>
            <a:r>
              <a:rPr lang="en-US" sz="2800" dirty="0"/>
              <a:t>Fernando </a:t>
            </a:r>
            <a:r>
              <a:rPr lang="en-US" sz="2800" dirty="0" err="1"/>
              <a:t>Botero</a:t>
            </a:r>
            <a:r>
              <a:rPr lang="el-GR" sz="2800" dirty="0"/>
              <a:t> </a:t>
            </a:r>
          </a:p>
        </p:txBody>
      </p:sp>
    </p:spTree>
    <p:extLst>
      <p:ext uri="{BB962C8B-B14F-4D97-AF65-F5344CB8AC3E}">
        <p14:creationId xmlns:p14="http://schemas.microsoft.com/office/powerpoint/2010/main" val="115208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7728B312-2D39-41E0-B4A4-1B1F0C4805C9}"/>
              </a:ext>
            </a:extLst>
          </p:cNvPr>
          <p:cNvPicPr>
            <a:picLocks noGrp="1" noChangeAspect="1"/>
          </p:cNvPicPr>
          <p:nvPr>
            <p:ph sz="half" idx="1"/>
          </p:nvPr>
        </p:nvPicPr>
        <p:blipFill>
          <a:blip r:embed="rId2"/>
          <a:stretch>
            <a:fillRect/>
          </a:stretch>
        </p:blipFill>
        <p:spPr>
          <a:xfrm>
            <a:off x="479237" y="2564904"/>
            <a:ext cx="4020177" cy="2592288"/>
          </a:xfrm>
          <a:prstGeom prst="rect">
            <a:avLst/>
          </a:prstGeom>
        </p:spPr>
      </p:pic>
      <p:pic>
        <p:nvPicPr>
          <p:cNvPr id="6" name="Θέση περιεχομένου 5">
            <a:extLst>
              <a:ext uri="{FF2B5EF4-FFF2-40B4-BE49-F238E27FC236}">
                <a16:creationId xmlns:a16="http://schemas.microsoft.com/office/drawing/2014/main" id="{2B97892A-EAEB-491F-B340-0BD795124396}"/>
              </a:ext>
            </a:extLst>
          </p:cNvPr>
          <p:cNvPicPr>
            <a:picLocks noGrp="1" noChangeAspect="1"/>
          </p:cNvPicPr>
          <p:nvPr>
            <p:ph sz="half" idx="2"/>
          </p:nvPr>
        </p:nvPicPr>
        <p:blipFill>
          <a:blip r:embed="rId3"/>
          <a:stretch>
            <a:fillRect/>
          </a:stretch>
        </p:blipFill>
        <p:spPr>
          <a:xfrm>
            <a:off x="5067300" y="2243931"/>
            <a:ext cx="3200400" cy="3238500"/>
          </a:xfrm>
          <a:prstGeom prst="rect">
            <a:avLst/>
          </a:prstGeom>
        </p:spPr>
      </p:pic>
      <p:sp>
        <p:nvSpPr>
          <p:cNvPr id="7" name="1 - Τίτλος">
            <a:extLst>
              <a:ext uri="{FF2B5EF4-FFF2-40B4-BE49-F238E27FC236}">
                <a16:creationId xmlns:a16="http://schemas.microsoft.com/office/drawing/2014/main" id="{A35310A1-0EEC-4F76-A8CA-AA05FD419A9B}"/>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l-GR" sz="2800" dirty="0"/>
              <a:t>Πολ Μαρ: Το ταξίδι της Λίζας</a:t>
            </a:r>
            <a:br>
              <a:rPr lang="el-GR" sz="2800" dirty="0"/>
            </a:br>
            <a:r>
              <a:rPr lang="el-GR" sz="2800" dirty="0"/>
              <a:t>Επέκταση: Γνωριμία με τον ζωγράφο </a:t>
            </a:r>
            <a:r>
              <a:rPr lang="en-US" sz="2800" dirty="0"/>
              <a:t>Fernando </a:t>
            </a:r>
            <a:r>
              <a:rPr lang="en-US" sz="2800" dirty="0" err="1"/>
              <a:t>Botero</a:t>
            </a:r>
            <a:r>
              <a:rPr lang="el-GR" sz="2800" dirty="0"/>
              <a:t> </a:t>
            </a:r>
          </a:p>
        </p:txBody>
      </p:sp>
    </p:spTree>
    <p:extLst>
      <p:ext uri="{BB962C8B-B14F-4D97-AF65-F5344CB8AC3E}">
        <p14:creationId xmlns:p14="http://schemas.microsoft.com/office/powerpoint/2010/main" val="635157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41A33AD8-F920-4A9B-8DE2-119CE6623061}"/>
              </a:ext>
            </a:extLst>
          </p:cNvPr>
          <p:cNvPicPr>
            <a:picLocks noGrp="1" noChangeAspect="1"/>
          </p:cNvPicPr>
          <p:nvPr>
            <p:ph sz="half" idx="1"/>
          </p:nvPr>
        </p:nvPicPr>
        <p:blipFill>
          <a:blip r:embed="rId2" cstate="print"/>
          <a:stretch>
            <a:fillRect/>
          </a:stretch>
        </p:blipFill>
        <p:spPr>
          <a:xfrm>
            <a:off x="457200" y="1774146"/>
            <a:ext cx="4038600" cy="4178071"/>
          </a:xfrm>
          <a:prstGeom prst="rect">
            <a:avLst/>
          </a:prstGeom>
        </p:spPr>
      </p:pic>
      <p:pic>
        <p:nvPicPr>
          <p:cNvPr id="8" name="Θέση περιεχομένου 7">
            <a:extLst>
              <a:ext uri="{FF2B5EF4-FFF2-40B4-BE49-F238E27FC236}">
                <a16:creationId xmlns:a16="http://schemas.microsoft.com/office/drawing/2014/main" id="{8FAFC5D3-38A5-4F5A-91CF-70F7FDB13FE4}"/>
              </a:ext>
            </a:extLst>
          </p:cNvPr>
          <p:cNvPicPr>
            <a:picLocks noGrp="1" noChangeAspect="1"/>
          </p:cNvPicPr>
          <p:nvPr>
            <p:ph sz="half" idx="2"/>
          </p:nvPr>
        </p:nvPicPr>
        <p:blipFill>
          <a:blip r:embed="rId3"/>
          <a:stretch>
            <a:fillRect/>
          </a:stretch>
        </p:blipFill>
        <p:spPr>
          <a:xfrm>
            <a:off x="5057139" y="1600200"/>
            <a:ext cx="3220722" cy="4525963"/>
          </a:xfrm>
          <a:prstGeom prst="rect">
            <a:avLst/>
          </a:prstGeom>
        </p:spPr>
      </p:pic>
      <p:sp>
        <p:nvSpPr>
          <p:cNvPr id="6" name="1 - Τίτλος">
            <a:extLst>
              <a:ext uri="{FF2B5EF4-FFF2-40B4-BE49-F238E27FC236}">
                <a16:creationId xmlns:a16="http://schemas.microsoft.com/office/drawing/2014/main" id="{7E144381-836D-4DB4-9EA5-13DB06C0B800}"/>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l-GR" sz="2800" dirty="0"/>
              <a:t>Πολ Μαρ: Το ταξίδι της Λίζας</a:t>
            </a:r>
            <a:br>
              <a:rPr lang="el-GR" sz="2800" dirty="0"/>
            </a:br>
            <a:r>
              <a:rPr lang="el-GR" sz="2800" dirty="0"/>
              <a:t>Επέκταση: Γνωριμία με τον ζωγράφο </a:t>
            </a:r>
            <a:r>
              <a:rPr lang="en-US" sz="2800" dirty="0"/>
              <a:t>Fernando </a:t>
            </a:r>
            <a:r>
              <a:rPr lang="en-US" sz="2800" dirty="0" err="1"/>
              <a:t>Botero</a:t>
            </a:r>
            <a:r>
              <a:rPr lang="el-GR" sz="2800" dirty="0"/>
              <a:t> </a:t>
            </a:r>
          </a:p>
        </p:txBody>
      </p:sp>
    </p:spTree>
    <p:extLst>
      <p:ext uri="{BB962C8B-B14F-4D97-AF65-F5344CB8AC3E}">
        <p14:creationId xmlns:p14="http://schemas.microsoft.com/office/powerpoint/2010/main" val="3556661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30E0EF50-93B5-4507-AAC3-122E6ACAC9E3}"/>
              </a:ext>
            </a:extLst>
          </p:cNvPr>
          <p:cNvPicPr>
            <a:picLocks noGrp="1" noChangeAspect="1"/>
          </p:cNvPicPr>
          <p:nvPr>
            <p:ph sz="half" idx="1"/>
          </p:nvPr>
        </p:nvPicPr>
        <p:blipFill>
          <a:blip r:embed="rId2"/>
          <a:stretch>
            <a:fillRect/>
          </a:stretch>
        </p:blipFill>
        <p:spPr>
          <a:xfrm>
            <a:off x="544302" y="1600200"/>
            <a:ext cx="3864395" cy="4525963"/>
          </a:xfrm>
          <a:prstGeom prst="rect">
            <a:avLst/>
          </a:prstGeom>
        </p:spPr>
      </p:pic>
      <p:pic>
        <p:nvPicPr>
          <p:cNvPr id="6" name="Θέση περιεχομένου 5">
            <a:extLst>
              <a:ext uri="{FF2B5EF4-FFF2-40B4-BE49-F238E27FC236}">
                <a16:creationId xmlns:a16="http://schemas.microsoft.com/office/drawing/2014/main" id="{621A25D1-2681-44EF-8BD8-E7151AD08FBC}"/>
              </a:ext>
            </a:extLst>
          </p:cNvPr>
          <p:cNvPicPr>
            <a:picLocks noGrp="1" noChangeAspect="1"/>
          </p:cNvPicPr>
          <p:nvPr>
            <p:ph sz="half" idx="2"/>
          </p:nvPr>
        </p:nvPicPr>
        <p:blipFill>
          <a:blip r:embed="rId3"/>
          <a:stretch>
            <a:fillRect/>
          </a:stretch>
        </p:blipFill>
        <p:spPr>
          <a:xfrm>
            <a:off x="5017264" y="1600200"/>
            <a:ext cx="3300471" cy="4525963"/>
          </a:xfrm>
          <a:prstGeom prst="rect">
            <a:avLst/>
          </a:prstGeom>
        </p:spPr>
      </p:pic>
      <p:sp>
        <p:nvSpPr>
          <p:cNvPr id="8" name="1 - Τίτλος">
            <a:extLst>
              <a:ext uri="{FF2B5EF4-FFF2-40B4-BE49-F238E27FC236}">
                <a16:creationId xmlns:a16="http://schemas.microsoft.com/office/drawing/2014/main" id="{56B59761-96F9-4EE2-BCAC-A83158689DE2}"/>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l-GR" sz="2800" dirty="0"/>
              <a:t>Πολ Μαρ: Το ταξίδι της Λίζας</a:t>
            </a:r>
            <a:br>
              <a:rPr lang="el-GR" sz="2800" dirty="0"/>
            </a:br>
            <a:r>
              <a:rPr lang="el-GR" sz="2800" dirty="0"/>
              <a:t>Επέκταση: Γνωριμία με τον ζωγράφο </a:t>
            </a:r>
            <a:r>
              <a:rPr lang="en-US" sz="2800" dirty="0"/>
              <a:t>Fernando </a:t>
            </a:r>
            <a:r>
              <a:rPr lang="en-US" sz="2800" dirty="0" err="1"/>
              <a:t>Botero</a:t>
            </a:r>
            <a:r>
              <a:rPr lang="el-GR" sz="2800" dirty="0"/>
              <a:t> </a:t>
            </a:r>
          </a:p>
        </p:txBody>
      </p:sp>
    </p:spTree>
    <p:extLst>
      <p:ext uri="{BB962C8B-B14F-4D97-AF65-F5344CB8AC3E}">
        <p14:creationId xmlns:p14="http://schemas.microsoft.com/office/powerpoint/2010/main" val="2238526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1DDED0-97F0-49D7-BDEA-E2118DE25C31}"/>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bodyPr>
          <a:lstStyle/>
          <a:p>
            <a:r>
              <a:rPr lang="el-GR" dirty="0"/>
              <a:t>Ας γράψουμε τις δικές μας ιστορίες!</a:t>
            </a:r>
          </a:p>
        </p:txBody>
      </p:sp>
      <p:pic>
        <p:nvPicPr>
          <p:cNvPr id="9" name="Θέση περιεχομένου 8">
            <a:extLst>
              <a:ext uri="{FF2B5EF4-FFF2-40B4-BE49-F238E27FC236}">
                <a16:creationId xmlns:a16="http://schemas.microsoft.com/office/drawing/2014/main" id="{470BAFD0-DE36-4F5A-B700-4D64C2740640}"/>
              </a:ext>
            </a:extLst>
          </p:cNvPr>
          <p:cNvPicPr>
            <a:picLocks noGrp="1" noChangeAspect="1"/>
          </p:cNvPicPr>
          <p:nvPr>
            <p:ph idx="1"/>
          </p:nvPr>
        </p:nvPicPr>
        <p:blipFill>
          <a:blip r:embed="rId2" cstate="print"/>
          <a:stretch>
            <a:fillRect/>
          </a:stretch>
        </p:blipFill>
        <p:spPr>
          <a:xfrm>
            <a:off x="814277" y="1600200"/>
            <a:ext cx="7515446" cy="4525963"/>
          </a:xfrm>
          <a:prstGeom prst="rect">
            <a:avLst/>
          </a:prstGeom>
        </p:spPr>
      </p:pic>
    </p:spTree>
    <p:extLst>
      <p:ext uri="{BB962C8B-B14F-4D97-AF65-F5344CB8AC3E}">
        <p14:creationId xmlns:p14="http://schemas.microsoft.com/office/powerpoint/2010/main" val="245497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388284-B24F-49AB-84C5-BC722498CBAE}"/>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l-GR" dirty="0"/>
              <a:t>Η μαθηματική έννοια</a:t>
            </a:r>
          </a:p>
        </p:txBody>
      </p:sp>
      <p:sp>
        <p:nvSpPr>
          <p:cNvPr id="3" name="Θέση περιεχομένου 2">
            <a:extLst>
              <a:ext uri="{FF2B5EF4-FFF2-40B4-BE49-F238E27FC236}">
                <a16:creationId xmlns:a16="http://schemas.microsoft.com/office/drawing/2014/main" id="{8E34037A-1AC5-456F-AC2C-DD550688654B}"/>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lstStyle/>
          <a:p>
            <a:r>
              <a:rPr lang="el-GR" dirty="0"/>
              <a:t>Τι θέλω να διδάξω στους μαθητές μου;</a:t>
            </a:r>
          </a:p>
          <a:p>
            <a:r>
              <a:rPr lang="el-GR" dirty="0"/>
              <a:t>Ποιους διδακτικούς στόχους έχω;</a:t>
            </a:r>
          </a:p>
          <a:p>
            <a:r>
              <a:rPr lang="el-GR" dirty="0"/>
              <a:t>Πόσο δύσκολο είναι;</a:t>
            </a:r>
          </a:p>
          <a:p>
            <a:r>
              <a:rPr lang="el-GR" dirty="0"/>
              <a:t>Αξίζει τον κόπο;</a:t>
            </a:r>
          </a:p>
          <a:p>
            <a:endParaRPr lang="el-GR" dirty="0"/>
          </a:p>
        </p:txBody>
      </p:sp>
      <p:pic>
        <p:nvPicPr>
          <p:cNvPr id="5" name="Θέση περιεχομένου 4">
            <a:extLst>
              <a:ext uri="{FF2B5EF4-FFF2-40B4-BE49-F238E27FC236}">
                <a16:creationId xmlns:a16="http://schemas.microsoft.com/office/drawing/2014/main" id="{7ADC861E-8525-4663-A892-9B29774FB1B9}"/>
              </a:ext>
            </a:extLst>
          </p:cNvPr>
          <p:cNvPicPr>
            <a:picLocks noGrp="1" noChangeAspect="1"/>
          </p:cNvPicPr>
          <p:nvPr>
            <p:ph sz="half" idx="2"/>
          </p:nvPr>
        </p:nvPicPr>
        <p:blipFill>
          <a:blip r:embed="rId2"/>
          <a:stretch>
            <a:fillRect/>
          </a:stretch>
        </p:blipFill>
        <p:spPr>
          <a:xfrm>
            <a:off x="4665962" y="2439043"/>
            <a:ext cx="4038600" cy="2848275"/>
          </a:xfrm>
          <a:prstGeom prst="rect">
            <a:avLst/>
          </a:prstGeom>
        </p:spPr>
      </p:pic>
    </p:spTree>
    <p:extLst>
      <p:ext uri="{BB962C8B-B14F-4D97-AF65-F5344CB8AC3E}">
        <p14:creationId xmlns:p14="http://schemas.microsoft.com/office/powerpoint/2010/main" val="2644688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152862-83B8-4E67-9DD0-67E6614E9DAB}"/>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l-GR" dirty="0"/>
              <a:t>Οι μαθητές μου</a:t>
            </a:r>
          </a:p>
        </p:txBody>
      </p:sp>
      <p:sp>
        <p:nvSpPr>
          <p:cNvPr id="3" name="Θέση περιεχομένου 2">
            <a:extLst>
              <a:ext uri="{FF2B5EF4-FFF2-40B4-BE49-F238E27FC236}">
                <a16:creationId xmlns:a16="http://schemas.microsoft.com/office/drawing/2014/main" id="{0793797E-11E6-4A30-BF82-E6A0A311CF50}"/>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lstStyle/>
          <a:p>
            <a:r>
              <a:rPr lang="el-GR" dirty="0"/>
              <a:t>Ηλικία</a:t>
            </a:r>
          </a:p>
          <a:p>
            <a:r>
              <a:rPr lang="el-GR" dirty="0"/>
              <a:t>Νοητική ανάπτυξη</a:t>
            </a:r>
          </a:p>
          <a:p>
            <a:r>
              <a:rPr lang="el-GR" dirty="0"/>
              <a:t>Συναισθηματική ανάπτυξη</a:t>
            </a:r>
          </a:p>
          <a:p>
            <a:r>
              <a:rPr lang="el-GR" dirty="0"/>
              <a:t>Άλλα ιδιαίτερα χαρακτηριστικά</a:t>
            </a:r>
          </a:p>
        </p:txBody>
      </p:sp>
      <p:pic>
        <p:nvPicPr>
          <p:cNvPr id="5" name="Θέση περιεχομένου 4">
            <a:extLst>
              <a:ext uri="{FF2B5EF4-FFF2-40B4-BE49-F238E27FC236}">
                <a16:creationId xmlns:a16="http://schemas.microsoft.com/office/drawing/2014/main" id="{AA44DA1C-3125-48B4-AE1A-84106739796E}"/>
              </a:ext>
            </a:extLst>
          </p:cNvPr>
          <p:cNvPicPr>
            <a:picLocks noGrp="1" noChangeAspect="1"/>
          </p:cNvPicPr>
          <p:nvPr>
            <p:ph sz="half" idx="2"/>
          </p:nvPr>
        </p:nvPicPr>
        <p:blipFill>
          <a:blip r:embed="rId2"/>
          <a:stretch>
            <a:fillRect/>
          </a:stretch>
        </p:blipFill>
        <p:spPr>
          <a:xfrm>
            <a:off x="4648200" y="2761244"/>
            <a:ext cx="4038600" cy="2203874"/>
          </a:xfrm>
          <a:prstGeom prst="rect">
            <a:avLst/>
          </a:prstGeom>
        </p:spPr>
      </p:pic>
    </p:spTree>
    <p:extLst>
      <p:ext uri="{BB962C8B-B14F-4D97-AF65-F5344CB8AC3E}">
        <p14:creationId xmlns:p14="http://schemas.microsoft.com/office/powerpoint/2010/main" val="4179808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B53EE7-A524-4EB7-BF2A-A1D00A6B2FB6}"/>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l-GR" dirty="0"/>
              <a:t>Ο ήρωας/ οι ήρωες</a:t>
            </a:r>
          </a:p>
        </p:txBody>
      </p:sp>
      <p:sp>
        <p:nvSpPr>
          <p:cNvPr id="3" name="Θέση περιεχομένου 2">
            <a:extLst>
              <a:ext uri="{FF2B5EF4-FFF2-40B4-BE49-F238E27FC236}">
                <a16:creationId xmlns:a16="http://schemas.microsoft.com/office/drawing/2014/main" id="{1307E18B-DB0D-43AE-AE38-41C372B2DB4B}"/>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lstStyle/>
          <a:p>
            <a:r>
              <a:rPr lang="el-GR" dirty="0"/>
              <a:t>Συμπαθής ήρωας</a:t>
            </a:r>
          </a:p>
          <a:p>
            <a:r>
              <a:rPr lang="el-GR" dirty="0"/>
              <a:t>Ξεκάθαρη μορφή</a:t>
            </a:r>
          </a:p>
          <a:p>
            <a:r>
              <a:rPr lang="el-GR" dirty="0"/>
              <a:t>Ταύτιση του μαθητή με τον ήρωα</a:t>
            </a:r>
          </a:p>
        </p:txBody>
      </p:sp>
      <p:pic>
        <p:nvPicPr>
          <p:cNvPr id="1026" name="Picture 2" descr="Αποτέλεσμα εικόνας για fairy tale clipart">
            <a:extLst>
              <a:ext uri="{FF2B5EF4-FFF2-40B4-BE49-F238E27FC236}">
                <a16:creationId xmlns:a16="http://schemas.microsoft.com/office/drawing/2014/main" id="{C0231438-3BBF-4D87-87FB-F0AEFC5D727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2" y="2855069"/>
            <a:ext cx="3997884"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8954B8-B3A9-4E3B-B009-FD4DF6D0FD90}"/>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l-GR" dirty="0"/>
              <a:t>Η δομή της ιστορίας</a:t>
            </a:r>
          </a:p>
        </p:txBody>
      </p:sp>
      <p:sp>
        <p:nvSpPr>
          <p:cNvPr id="3" name="Θέση περιεχομένου 2">
            <a:extLst>
              <a:ext uri="{FF2B5EF4-FFF2-40B4-BE49-F238E27FC236}">
                <a16:creationId xmlns:a16="http://schemas.microsoft.com/office/drawing/2014/main" id="{DAC45691-327E-4B66-9108-13450B657417}"/>
              </a:ext>
            </a:extLst>
          </p:cNvPr>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lstStyle/>
          <a:p>
            <a:r>
              <a:rPr lang="el-GR" dirty="0"/>
              <a:t>Τριμερές σχήμα</a:t>
            </a:r>
          </a:p>
          <a:p>
            <a:pPr marL="0" indent="0">
              <a:buNone/>
            </a:pPr>
            <a:r>
              <a:rPr lang="el-GR" dirty="0"/>
              <a:t>- Κατάσταση ηρεμίας</a:t>
            </a:r>
          </a:p>
          <a:p>
            <a:pPr marL="0" indent="0">
              <a:buNone/>
            </a:pPr>
            <a:r>
              <a:rPr lang="el-GR" dirty="0"/>
              <a:t>- Περιπέτειες του ήρωα</a:t>
            </a:r>
          </a:p>
          <a:p>
            <a:pPr marL="0" indent="0">
              <a:buNone/>
            </a:pPr>
            <a:r>
              <a:rPr lang="el-GR" dirty="0"/>
              <a:t>- Αποκατάσταση της τάξης μέσα από την απονομή δικαιοσύνης.</a:t>
            </a:r>
          </a:p>
        </p:txBody>
      </p:sp>
      <p:pic>
        <p:nvPicPr>
          <p:cNvPr id="7" name="Θέση περιεχομένου 6">
            <a:extLst>
              <a:ext uri="{FF2B5EF4-FFF2-40B4-BE49-F238E27FC236}">
                <a16:creationId xmlns:a16="http://schemas.microsoft.com/office/drawing/2014/main" id="{081160CA-61EA-4AAA-9AC9-5BEC7720E12B}"/>
              </a:ext>
            </a:extLst>
          </p:cNvPr>
          <p:cNvPicPr>
            <a:picLocks noGrp="1" noChangeAspect="1"/>
          </p:cNvPicPr>
          <p:nvPr>
            <p:ph sz="half" idx="2"/>
          </p:nvPr>
        </p:nvPicPr>
        <p:blipFill>
          <a:blip r:embed="rId2"/>
          <a:stretch>
            <a:fillRect/>
          </a:stretch>
        </p:blipFill>
        <p:spPr>
          <a:xfrm>
            <a:off x="4648200" y="1843881"/>
            <a:ext cx="4038600" cy="4038600"/>
          </a:xfrm>
          <a:prstGeom prst="rect">
            <a:avLst/>
          </a:prstGeom>
        </p:spPr>
      </p:pic>
    </p:spTree>
    <p:extLst>
      <p:ext uri="{BB962C8B-B14F-4D97-AF65-F5344CB8AC3E}">
        <p14:creationId xmlns:p14="http://schemas.microsoft.com/office/powerpoint/2010/main" val="1400988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l-GR" b="1" dirty="0"/>
              <a:t>Η χρήση της αφήγησης στη διδασκαλία των μαθηματικών</a:t>
            </a:r>
            <a:endParaRPr lang="el-GR" dirty="0"/>
          </a:p>
        </p:txBody>
      </p:sp>
      <p:sp>
        <p:nvSpPr>
          <p:cNvPr id="3" name="2 - Θέση περιεχομένου"/>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normAutofit fontScale="77500" lnSpcReduction="20000"/>
          </a:bodyPr>
          <a:lstStyle/>
          <a:p>
            <a:r>
              <a:rPr lang="el-GR" dirty="0"/>
              <a:t>Η αφήγηση με μαθηματικό περιεχόμενο δημιουργεί το πλαίσιο και τις προϋποθέσεις για την ανάπτυξη συζήτησης μέσα στην τάξη, με θέμα τις μαθηματικές έννοιες και τις διαδικασίες </a:t>
            </a:r>
          </a:p>
          <a:p>
            <a:r>
              <a:rPr lang="el-GR" dirty="0"/>
              <a:t>Όταν ο μαθητής ενθαρρύνεται να σκεφτεί, να αιτιολογήσει τη σκέψη του και να ανακοινώσει τα αποτελέσματα του στοχασμού του στους άλλους, στην ουσία μαθαίνει να είναι σαφής και να υποστηρίζει την άποψή του με πειστικά επιχειρήματα</a:t>
            </a:r>
          </a:p>
          <a:p>
            <a:r>
              <a:rPr lang="el-GR" dirty="0"/>
              <a:t> Οι συζητήσεις στο πλαίσιο των οποίων οι μαθηματικές ιδέες αναδύονται από τις πολλαπλές οπτικές των μαθητών, τους βοηθά να οξύνουν τη σκέψη τους και να πραγματοποιούν συνδέσεις (</a:t>
            </a:r>
            <a:r>
              <a:rPr lang="en-US" dirty="0"/>
              <a:t>NCTM</a:t>
            </a:r>
            <a:r>
              <a:rPr lang="el-GR" dirty="0"/>
              <a:t>, 2000:60)</a:t>
            </a:r>
          </a:p>
          <a:p>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57349C-2BAE-438F-9E25-2AD9BFF13EF5}"/>
              </a:ext>
            </a:extLst>
          </p:cNvPr>
          <p:cNvSpPr>
            <a:spLocks noGrp="1"/>
          </p:cNvSpPr>
          <p:nvPr>
            <p:ph type="title"/>
          </p:nvPr>
        </p:nvSpPr>
        <p:spPr>
          <a:xfrm>
            <a:off x="457200" y="274638"/>
            <a:ext cx="8229600" cy="994122"/>
          </a:xfrm>
        </p:spPr>
        <p:style>
          <a:lnRef idx="0">
            <a:schemeClr val="accent2"/>
          </a:lnRef>
          <a:fillRef idx="3">
            <a:schemeClr val="accent2"/>
          </a:fillRef>
          <a:effectRef idx="3">
            <a:schemeClr val="accent2"/>
          </a:effectRef>
          <a:fontRef idx="minor">
            <a:schemeClr val="lt1"/>
          </a:fontRef>
        </p:style>
        <p:txBody>
          <a:bodyPr>
            <a:normAutofit fontScale="90000"/>
          </a:bodyPr>
          <a:lstStyle/>
          <a:p>
            <a:br>
              <a:rPr lang="el-GR" dirty="0"/>
            </a:br>
            <a:r>
              <a:rPr lang="el-GR" dirty="0"/>
              <a:t>Παιχνίδι και μαθηματικά</a:t>
            </a:r>
            <a:br>
              <a:rPr lang="el-GR" dirty="0"/>
            </a:br>
            <a:endParaRPr lang="el-GR" dirty="0"/>
          </a:p>
        </p:txBody>
      </p:sp>
      <p:pic>
        <p:nvPicPr>
          <p:cNvPr id="7" name="Θέση περιεχομένου 6">
            <a:extLst>
              <a:ext uri="{FF2B5EF4-FFF2-40B4-BE49-F238E27FC236}">
                <a16:creationId xmlns:a16="http://schemas.microsoft.com/office/drawing/2014/main" id="{BF225D25-31EE-4B54-9DCA-DC1998E7548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417638"/>
            <a:ext cx="4038600" cy="2271712"/>
          </a:xfrm>
        </p:spPr>
      </p:pic>
      <p:pic>
        <p:nvPicPr>
          <p:cNvPr id="9" name="Θέση περιεχομένου 8">
            <a:extLst>
              <a:ext uri="{FF2B5EF4-FFF2-40B4-BE49-F238E27FC236}">
                <a16:creationId xmlns:a16="http://schemas.microsoft.com/office/drawing/2014/main" id="{21256C6A-E0DC-41ED-A5A1-092170A93F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4005064"/>
            <a:ext cx="4038600" cy="2062725"/>
          </a:xfrm>
        </p:spPr>
      </p:pic>
      <p:sp>
        <p:nvSpPr>
          <p:cNvPr id="10" name="TextBox 9">
            <a:extLst>
              <a:ext uri="{FF2B5EF4-FFF2-40B4-BE49-F238E27FC236}">
                <a16:creationId xmlns:a16="http://schemas.microsoft.com/office/drawing/2014/main" id="{FB3C7375-9803-4AE1-923A-12989DF313F8}"/>
              </a:ext>
            </a:extLst>
          </p:cNvPr>
          <p:cNvSpPr txBox="1"/>
          <p:nvPr/>
        </p:nvSpPr>
        <p:spPr>
          <a:xfrm>
            <a:off x="4772248" y="1916832"/>
            <a:ext cx="3898776" cy="387798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l-GR" sz="2400" dirty="0"/>
              <a:t>Εσωτερικά κίνητρα μάθησης</a:t>
            </a:r>
          </a:p>
          <a:p>
            <a:pPr marL="285750" indent="-285750">
              <a:buFont typeface="Arial" panose="020B0604020202020204" pitchFamily="34" charset="0"/>
              <a:buChar char="•"/>
            </a:pPr>
            <a:r>
              <a:rPr lang="el-GR" sz="2400" dirty="0"/>
              <a:t>Συμμετοχή και συνεργασία</a:t>
            </a:r>
          </a:p>
          <a:p>
            <a:pPr marL="285750" indent="-285750">
              <a:buFont typeface="Arial" panose="020B0604020202020204" pitchFamily="34" charset="0"/>
              <a:buChar char="•"/>
            </a:pPr>
            <a:r>
              <a:rPr lang="el-GR" sz="2400" dirty="0"/>
              <a:t>Επιμονή για την ολοκλήρωση της δραστηριότητας</a:t>
            </a:r>
          </a:p>
          <a:p>
            <a:pPr marL="285750" indent="-285750">
              <a:buFont typeface="Arial" panose="020B0604020202020204" pitchFamily="34" charset="0"/>
              <a:buChar char="•"/>
            </a:pPr>
            <a:r>
              <a:rPr lang="el-GR" sz="2400" dirty="0"/>
              <a:t>Αυθεντικά πλαίσια</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dirty="0"/>
          </a:p>
          <a:p>
            <a:endParaRPr lang="el-GR" dirty="0"/>
          </a:p>
          <a:p>
            <a:endParaRPr lang="el-GR" dirty="0"/>
          </a:p>
        </p:txBody>
      </p:sp>
    </p:spTree>
    <p:extLst>
      <p:ext uri="{BB962C8B-B14F-4D97-AF65-F5344CB8AC3E}">
        <p14:creationId xmlns:p14="http://schemas.microsoft.com/office/powerpoint/2010/main" val="2864371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a:normAutofit fontScale="90000"/>
          </a:bodyPr>
          <a:lstStyle/>
          <a:p>
            <a:r>
              <a:rPr lang="el-GR" dirty="0"/>
              <a:t>Νίκη </a:t>
            </a:r>
            <a:r>
              <a:rPr lang="el-GR" dirty="0" err="1"/>
              <a:t>Κάντζου</a:t>
            </a:r>
            <a:r>
              <a:rPr lang="el-GR" dirty="0"/>
              <a:t> – </a:t>
            </a:r>
            <a:r>
              <a:rPr lang="el-GR" dirty="0" err="1"/>
              <a:t>Φυλλιώ</a:t>
            </a:r>
            <a:r>
              <a:rPr lang="el-GR" dirty="0"/>
              <a:t> Νικολούδη</a:t>
            </a:r>
            <a:br>
              <a:rPr lang="el-GR" dirty="0"/>
            </a:br>
            <a:r>
              <a:rPr lang="el-GR" dirty="0"/>
              <a:t>Μαθηματικά </a:t>
            </a:r>
            <a:r>
              <a:rPr lang="el-GR" dirty="0" err="1"/>
              <a:t>Τραγουδοαντίθετα</a:t>
            </a:r>
            <a:endParaRPr lang="el-GR" dirty="0"/>
          </a:p>
        </p:txBody>
      </p:sp>
      <p:sp>
        <p:nvSpPr>
          <p:cNvPr id="4" name="3 - Θέση περιεχομένου"/>
          <p:cNvSpPr>
            <a:spLocks noGrp="1"/>
          </p:cNvSpPr>
          <p:nvPr>
            <p:ph sz="half" idx="2"/>
          </p:nvPr>
        </p:nvSpPr>
        <p:spPr>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a:normAutofit fontScale="92500" lnSpcReduction="10000"/>
          </a:bodyPr>
          <a:lstStyle/>
          <a:p>
            <a:r>
              <a:rPr lang="el-GR" dirty="0"/>
              <a:t>Διαθεματικές δραστηριότητες για το Νηπιαγωγείο</a:t>
            </a:r>
          </a:p>
          <a:p>
            <a:r>
              <a:rPr lang="el-GR" dirty="0"/>
              <a:t>Συνδυάζει τα μαθηματικά με το τραγούδι και τη δημιουργική κινητική έκφραση</a:t>
            </a:r>
          </a:p>
          <a:p>
            <a:r>
              <a:rPr lang="el-GR" dirty="0"/>
              <a:t>Καθιστά τη μάθηση των μαθηματικών εννοιών πιο ευχάριστη και πιο αποτελεσματική.</a:t>
            </a:r>
          </a:p>
        </p:txBody>
      </p:sp>
      <p:pic>
        <p:nvPicPr>
          <p:cNvPr id="7" name="Θέση περιεχομένου 6">
            <a:extLst>
              <a:ext uri="{FF2B5EF4-FFF2-40B4-BE49-F238E27FC236}">
                <a16:creationId xmlns:a16="http://schemas.microsoft.com/office/drawing/2014/main" id="{5F08F305-C5A4-466E-8AAF-C62E472B1680}"/>
              </a:ext>
            </a:extLst>
          </p:cNvPr>
          <p:cNvPicPr>
            <a:picLocks noGrp="1" noChangeAspect="1"/>
          </p:cNvPicPr>
          <p:nvPr>
            <p:ph sz="half" idx="1"/>
          </p:nvPr>
        </p:nvPicPr>
        <p:blipFill>
          <a:blip r:embed="rId2"/>
          <a:stretch>
            <a:fillRect/>
          </a:stretch>
        </p:blipFill>
        <p:spPr>
          <a:xfrm>
            <a:off x="899592" y="1497819"/>
            <a:ext cx="3168352" cy="47525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l-GR" dirty="0"/>
              <a:t>Ευγένιος </a:t>
            </a:r>
            <a:r>
              <a:rPr lang="el-GR" dirty="0" err="1"/>
              <a:t>Τριβιζάς</a:t>
            </a:r>
            <a:br>
              <a:rPr lang="el-GR" dirty="0"/>
            </a:br>
            <a:r>
              <a:rPr lang="el-GR" dirty="0"/>
              <a:t>Ο Άρης ο Τσαγκάρης</a:t>
            </a:r>
          </a:p>
        </p:txBody>
      </p:sp>
      <p:pic>
        <p:nvPicPr>
          <p:cNvPr id="7" name="6 - Θέση περιεχομένου" descr="33023.jpg"/>
          <p:cNvPicPr>
            <a:picLocks noGrp="1" noChangeAspect="1"/>
          </p:cNvPicPr>
          <p:nvPr>
            <p:ph sz="half" idx="1"/>
          </p:nvPr>
        </p:nvPicPr>
        <p:blipFill>
          <a:blip r:embed="rId2" cstate="print"/>
          <a:stretch>
            <a:fillRect/>
          </a:stretch>
        </p:blipFill>
        <p:spPr>
          <a:xfrm>
            <a:off x="838587" y="1600200"/>
            <a:ext cx="3275825" cy="4525963"/>
          </a:xfrm>
        </p:spPr>
      </p:pic>
      <p:sp>
        <p:nvSpPr>
          <p:cNvPr id="6" name="5 - Θέση περιεχομένου"/>
          <p:cNvSpPr>
            <a:spLocks noGrp="1"/>
          </p:cNvSpPr>
          <p:nvPr>
            <p:ph sz="half" idx="2"/>
          </p:nvPr>
        </p:nvSpPr>
        <p:spPr/>
        <p:style>
          <a:lnRef idx="0">
            <a:schemeClr val="accent2"/>
          </a:lnRef>
          <a:fillRef idx="3">
            <a:schemeClr val="accent2"/>
          </a:fillRef>
          <a:effectRef idx="3">
            <a:schemeClr val="accent2"/>
          </a:effectRef>
          <a:fontRef idx="minor">
            <a:schemeClr val="lt1"/>
          </a:fontRef>
        </p:style>
        <p:txBody>
          <a:bodyPr/>
          <a:lstStyle/>
          <a:p>
            <a:pPr marL="0" indent="0">
              <a:buNone/>
            </a:pPr>
            <a:endParaRPr lang="el-GR" dirty="0"/>
          </a:p>
          <a:p>
            <a:r>
              <a:rPr lang="el-GR" dirty="0"/>
              <a:t>Πρόσθεση και αφαίρεση αριθμών</a:t>
            </a:r>
          </a:p>
          <a:p>
            <a:r>
              <a:rPr lang="el-GR" dirty="0"/>
              <a:t>Προσφέρεται και για δραματοποίηση</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296144"/>
          </a:xfrm>
          <a:solidFill>
            <a:srgbClr val="00B050"/>
          </a:solidFill>
        </p:spPr>
        <p:style>
          <a:lnRef idx="0">
            <a:schemeClr val="accent3"/>
          </a:lnRef>
          <a:fillRef idx="3">
            <a:schemeClr val="accent3"/>
          </a:fillRef>
          <a:effectRef idx="3">
            <a:schemeClr val="accent3"/>
          </a:effectRef>
          <a:fontRef idx="minor">
            <a:schemeClr val="lt1"/>
          </a:fontRef>
        </p:style>
        <p:txBody>
          <a:bodyPr>
            <a:noAutofit/>
          </a:bodyPr>
          <a:lstStyle/>
          <a:p>
            <a:r>
              <a:rPr lang="el-GR" sz="3200" dirty="0"/>
              <a:t>Ευγένιος </a:t>
            </a:r>
            <a:r>
              <a:rPr lang="el-GR" sz="3200" dirty="0" err="1"/>
              <a:t>Τριβιζάς</a:t>
            </a:r>
            <a:br>
              <a:rPr lang="en-US" sz="3200" dirty="0"/>
            </a:br>
            <a:r>
              <a:rPr lang="el-GR" sz="3200" dirty="0" err="1"/>
              <a:t>Φουφήχτρα</a:t>
            </a:r>
            <a:r>
              <a:rPr lang="el-GR" sz="3200" dirty="0"/>
              <a:t>, η μάγισσα με την ηλεκτρική σκούπα</a:t>
            </a:r>
          </a:p>
        </p:txBody>
      </p:sp>
      <p:pic>
        <p:nvPicPr>
          <p:cNvPr id="5" name="4 - Θέση περιεχομένου" descr="1df0522a-b881-4331-9364-36897c608b88_11.jpg"/>
          <p:cNvPicPr>
            <a:picLocks noGrp="1" noChangeAspect="1"/>
          </p:cNvPicPr>
          <p:nvPr>
            <p:ph sz="half" idx="1"/>
          </p:nvPr>
        </p:nvPicPr>
        <p:blipFill>
          <a:blip r:embed="rId2" cstate="print"/>
          <a:stretch>
            <a:fillRect/>
          </a:stretch>
        </p:blipFill>
        <p:spPr>
          <a:xfrm>
            <a:off x="755576" y="1844824"/>
            <a:ext cx="3349213" cy="4525963"/>
          </a:xfrm>
        </p:spPr>
      </p:pic>
      <p:sp>
        <p:nvSpPr>
          <p:cNvPr id="4" name="3 - Θέση περιεχομένου"/>
          <p:cNvSpPr>
            <a:spLocks noGrp="1"/>
          </p:cNvSpPr>
          <p:nvPr>
            <p:ph sz="half" idx="2"/>
          </p:nvPr>
        </p:nvSpPr>
        <p:spPr>
          <a:xfrm>
            <a:off x="4644008" y="1772816"/>
            <a:ext cx="4038600" cy="4525963"/>
          </a:xfr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endParaRPr lang="el-GR" dirty="0"/>
          </a:p>
          <a:p>
            <a:r>
              <a:rPr lang="el-GR" dirty="0"/>
              <a:t>Ενδιαφέρουσα πλοκή</a:t>
            </a:r>
          </a:p>
          <a:p>
            <a:r>
              <a:rPr lang="el-GR" dirty="0"/>
              <a:t>Διασκεδαστικό κείμενο</a:t>
            </a:r>
          </a:p>
          <a:p>
            <a:r>
              <a:rPr lang="el-GR" dirty="0"/>
              <a:t>Οι εικονογράφηση δίνει την ευκαιρία στους μαθητές να εμπλακούν σε διαδικασίες </a:t>
            </a:r>
            <a:r>
              <a:rPr lang="el-GR" dirty="0" err="1"/>
              <a:t>απαρίθμισης</a:t>
            </a:r>
            <a:r>
              <a:rPr lang="el-GR" dirty="0"/>
              <a:t> </a:t>
            </a:r>
          </a:p>
          <a:p>
            <a:pPr marL="0" indent="0">
              <a:buNone/>
            </a:pP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Autofit/>
          </a:bodyPr>
          <a:lstStyle/>
          <a:p>
            <a:r>
              <a:rPr lang="el-GR" sz="3200" dirty="0"/>
              <a:t>Ευγένιος </a:t>
            </a:r>
            <a:r>
              <a:rPr lang="el-GR" sz="3200" dirty="0" err="1"/>
              <a:t>Τριβιζάς</a:t>
            </a:r>
            <a:br>
              <a:rPr lang="en-US" sz="3200" dirty="0"/>
            </a:br>
            <a:r>
              <a:rPr lang="el-GR" sz="3200" dirty="0" err="1"/>
              <a:t>Αριθμητάρι</a:t>
            </a:r>
            <a:r>
              <a:rPr lang="el-GR" sz="3200" dirty="0"/>
              <a:t> με γλωσσοδέτες</a:t>
            </a:r>
          </a:p>
        </p:txBody>
      </p:sp>
      <p:pic>
        <p:nvPicPr>
          <p:cNvPr id="5" name="4 - Θέση περιεχομένου" descr="ARITHMITARI_ME_GLWSSODETES.jpg"/>
          <p:cNvPicPr>
            <a:picLocks noGrp="1" noChangeAspect="1"/>
          </p:cNvPicPr>
          <p:nvPr>
            <p:ph sz="half" idx="1"/>
          </p:nvPr>
        </p:nvPicPr>
        <p:blipFill>
          <a:blip r:embed="rId2" cstate="print"/>
          <a:stretch>
            <a:fillRect/>
          </a:stretch>
        </p:blipFill>
        <p:spPr>
          <a:xfrm>
            <a:off x="620855" y="1600200"/>
            <a:ext cx="3711290" cy="4525963"/>
          </a:xfrm>
        </p:spPr>
      </p:pic>
      <p:sp>
        <p:nvSpPr>
          <p:cNvPr id="4" name="3 - Θέση περιεχομένου"/>
          <p:cNvSpPr>
            <a:spLocks noGrp="1"/>
          </p:cNvSpPr>
          <p:nvPr>
            <p:ph sz="half" idx="2"/>
          </p:nvPr>
        </p:nvSpPr>
        <p:spPr/>
        <p:style>
          <a:lnRef idx="0">
            <a:schemeClr val="accent5"/>
          </a:lnRef>
          <a:fillRef idx="3">
            <a:schemeClr val="accent5"/>
          </a:fillRef>
          <a:effectRef idx="3">
            <a:schemeClr val="accent5"/>
          </a:effectRef>
          <a:fontRef idx="minor">
            <a:schemeClr val="lt1"/>
          </a:fontRef>
        </p:style>
        <p:txBody>
          <a:bodyPr/>
          <a:lstStyle/>
          <a:p>
            <a:endParaRPr lang="el-GR" dirty="0"/>
          </a:p>
          <a:p>
            <a:endParaRPr lang="el-GR" dirty="0"/>
          </a:p>
          <a:p>
            <a:r>
              <a:rPr lang="el-GR" dirty="0"/>
              <a:t>Έμμετρα, σύντομα και διασκεδαστικά κείμενα</a:t>
            </a:r>
          </a:p>
          <a:p>
            <a:r>
              <a:rPr lang="el-GR" dirty="0"/>
              <a:t>Ενδιαφέρουσα εικονογράφηση</a:t>
            </a:r>
          </a:p>
          <a:p>
            <a:r>
              <a:rPr lang="el-GR" dirty="0"/>
              <a:t>Απαρίθμηση, μέχρι το 100</a:t>
            </a:r>
          </a:p>
          <a:p>
            <a:endParaRPr lang="el-GR"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8595</TotalTime>
  <Words>1191</Words>
  <Application>Microsoft Office PowerPoint</Application>
  <PresentationFormat>Προβολή στην οθόνη (4:3)</PresentationFormat>
  <Paragraphs>135</Paragraphs>
  <Slides>38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38</vt:i4>
      </vt:variant>
    </vt:vector>
  </HeadingPairs>
  <TitlesOfParts>
    <vt:vector size="42" baseType="lpstr">
      <vt:lpstr>Arial</vt:lpstr>
      <vt:lpstr>Calibri</vt:lpstr>
      <vt:lpstr>Wingdings</vt:lpstr>
      <vt:lpstr>Θέμα του Office</vt:lpstr>
      <vt:lpstr>Οι μαθηματικές έννοιες μέσα από το παιχνίδι και την αφήγηση</vt:lpstr>
      <vt:lpstr>Η χρήση της αφήγησης στη διδασκαλία των μαθηματικών</vt:lpstr>
      <vt:lpstr>Η χρήση της αφήγησης στη διδασκαλία των μαθηματικών</vt:lpstr>
      <vt:lpstr>Η χρήση της αφήγησης στη διδασκαλία των μαθηματικών</vt:lpstr>
      <vt:lpstr> Παιχνίδι και μαθηματικά </vt:lpstr>
      <vt:lpstr>Νίκη Κάντζου – Φυλλιώ Νικολούδη Μαθηματικά Τραγουδοαντίθετα</vt:lpstr>
      <vt:lpstr>Ευγένιος Τριβιζάς Ο Άρης ο Τσαγκάρης</vt:lpstr>
      <vt:lpstr>Ευγένιος Τριβιζάς Φουφήχτρα, η μάγισσα με την ηλεκτρική σκούπα</vt:lpstr>
      <vt:lpstr>Ευγένιος Τριβιζάς Αριθμητάρι με γλωσσοδέτες</vt:lpstr>
      <vt:lpstr>Νίκη Δεληκανάκη Περιπέτεια στο Μουσείο Σχηματοτέχνης</vt:lpstr>
      <vt:lpstr>Νίκη Δεληκανάκη Ο κύβος του Άγιου Βασίλη</vt:lpstr>
      <vt:lpstr>Μαρία Ρουσάκη Τα μισά της Ματούλας</vt:lpstr>
      <vt:lpstr>Μαρία Ρουσάκη Τα μισά της Ματούλας</vt:lpstr>
      <vt:lpstr>  Ο Πομελό μεγαλώνει Ραμόνα Μπαντέσκου  </vt:lpstr>
      <vt:lpstr>Ο Πομελό μεγαλώνει Ραμόνα Μπαντέσκου</vt:lpstr>
      <vt:lpstr>Ο Πομελό μεγαλώνει Ραμόνα Μπαντέσκου</vt:lpstr>
      <vt:lpstr>Σοφία Μαντουβάλου Ο μαγικός καθρέφτης</vt:lpstr>
      <vt:lpstr>Σοφία Μαντουβάλου Ο μαγικός καθρέφτης</vt:lpstr>
      <vt:lpstr>Σοφία Μαντουβάλου Ο μαγικός καθρέφτης</vt:lpstr>
      <vt:lpstr>Σοφία Μαντουβάλου Ο μαγικός καθρέφτης</vt:lpstr>
      <vt:lpstr>Η συμμετρία στη φύση</vt:lpstr>
      <vt:lpstr>Η συμμετρία στην τέχνη</vt:lpstr>
      <vt:lpstr>Η συμμετρία στη λαϊκή τέχνη</vt:lpstr>
      <vt:lpstr>Φτιάχνω τα δικά μου συμμετρικά σχήματα</vt:lpstr>
      <vt:lpstr>Πολ Μαρ Το ταξίδι της Λίζας</vt:lpstr>
      <vt:lpstr>Πολ Μαρ Το ταξίδι της Λίζας</vt:lpstr>
      <vt:lpstr>Πολ Μαρ Το ταξίδι της Λίζας</vt:lpstr>
      <vt:lpstr>Πολ Μαρ Το ταξίδι της Λίζας</vt:lpstr>
      <vt:lpstr>Πολ Μαρ Το ταξίδι της Λίζας</vt:lpstr>
      <vt:lpstr>Πολ Μαρ: Το ταξίδι της Λίζας Επέκταση: Γνωριμία με τον ζωγράφο Fernando Botero </vt:lpstr>
      <vt:lpstr>Πολ Μαρ: Το ταξίδι της Λίζας Επέκταση: Γνωριμία με τον ζωγράφο Fernando Botero </vt:lpstr>
      <vt:lpstr>Πολ Μαρ: Το ταξίδι της Λίζας Επέκταση: Γνωριμία με τον ζωγράφο Fernando Botero </vt:lpstr>
      <vt:lpstr>Πολ Μαρ: Το ταξίδι της Λίζας Επέκταση: Γνωριμία με τον ζωγράφο Fernando Botero </vt:lpstr>
      <vt:lpstr>Ας γράψουμε τις δικές μας ιστορίες!</vt:lpstr>
      <vt:lpstr>Η μαθηματική έννοια</vt:lpstr>
      <vt:lpstr>Οι μαθητές μου</vt:lpstr>
      <vt:lpstr>Ο ήρωας/ οι ήρωες</vt:lpstr>
      <vt:lpstr>Η δομή της ιστορίας</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kate</cp:lastModifiedBy>
  <cp:revision>351</cp:revision>
  <dcterms:created xsi:type="dcterms:W3CDTF">2017-03-15T15:07:33Z</dcterms:created>
  <dcterms:modified xsi:type="dcterms:W3CDTF">2019-09-24T18:46:44Z</dcterms:modified>
</cp:coreProperties>
</file>