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9" r:id="rId5"/>
    <p:sldId id="259" r:id="rId6"/>
    <p:sldId id="260" r:id="rId7"/>
    <p:sldId id="261" r:id="rId8"/>
    <p:sldId id="263" r:id="rId9"/>
    <p:sldId id="264" r:id="rId10"/>
    <p:sldId id="265" r:id="rId11"/>
    <p:sldId id="266" r:id="rId12"/>
    <p:sldId id="262" r:id="rId13"/>
    <p:sldId id="267" r:id="rId14"/>
    <p:sldId id="268"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5B4CAE16-5652-456E-83E1-CD9AE9E8F810}"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4CAE16-5652-456E-83E1-CD9AE9E8F81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4CAE16-5652-456E-83E1-CD9AE9E8F81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4CAE16-5652-456E-83E1-CD9AE9E8F81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4CAE16-5652-456E-83E1-CD9AE9E8F810}"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4CAE16-5652-456E-83E1-CD9AE9E8F81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B4CAE16-5652-456E-83E1-CD9AE9E8F81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B4CAE16-5652-456E-83E1-CD9AE9E8F81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B4CAE16-5652-456E-83E1-CD9AE9E8F81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4CAE16-5652-456E-83E1-CD9AE9E8F81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5C8DA51-91B4-419C-AECC-6A623564A4A8}" type="datetimeFigureOut">
              <a:rPr lang="el-GR" smtClean="0"/>
              <a:pPr/>
              <a:t>29/9/2019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5B4CAE16-5652-456E-83E1-CD9AE9E8F810}"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5C8DA51-91B4-419C-AECC-6A623564A4A8}" type="datetimeFigureOut">
              <a:rPr lang="el-GR" smtClean="0"/>
              <a:pPr/>
              <a:t>29/9/2019</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4CAE16-5652-456E-83E1-CD9AE9E8F810}"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3400" y="1700808"/>
            <a:ext cx="7851648" cy="2736304"/>
          </a:xfrm>
        </p:spPr>
        <p:txBody>
          <a:bodyPr>
            <a:normAutofit fontScale="90000"/>
          </a:bodyPr>
          <a:lstStyle/>
          <a:p>
            <a:pPr algn="ctr"/>
            <a:br>
              <a:rPr lang="el-GR" dirty="0">
                <a:solidFill>
                  <a:schemeClr val="bg1"/>
                </a:solidFill>
                <a:latin typeface="Times New Roman" pitchFamily="18" charset="0"/>
                <a:cs typeface="Times New Roman" pitchFamily="18" charset="0"/>
              </a:rPr>
            </a:br>
            <a:br>
              <a:rPr lang="el-GR" dirty="0">
                <a:solidFill>
                  <a:schemeClr val="bg1"/>
                </a:solidFill>
                <a:latin typeface="Times New Roman" pitchFamily="18" charset="0"/>
                <a:cs typeface="Times New Roman" pitchFamily="18" charset="0"/>
              </a:rPr>
            </a:br>
            <a:br>
              <a:rPr lang="el-GR" dirty="0">
                <a:solidFill>
                  <a:schemeClr val="bg1"/>
                </a:solidFill>
                <a:latin typeface="Times New Roman" pitchFamily="18" charset="0"/>
                <a:cs typeface="Times New Roman" pitchFamily="18" charset="0"/>
              </a:rPr>
            </a:br>
            <a:br>
              <a:rPr lang="el-GR" dirty="0">
                <a:solidFill>
                  <a:schemeClr val="bg1"/>
                </a:solidFill>
                <a:latin typeface="Times New Roman" pitchFamily="18" charset="0"/>
                <a:cs typeface="Times New Roman" pitchFamily="18" charset="0"/>
              </a:rPr>
            </a:br>
            <a:br>
              <a:rPr lang="el-GR" dirty="0">
                <a:solidFill>
                  <a:schemeClr val="bg1"/>
                </a:solidFill>
                <a:latin typeface="Times New Roman" pitchFamily="18" charset="0"/>
                <a:cs typeface="Times New Roman" pitchFamily="18" charset="0"/>
              </a:rPr>
            </a:br>
            <a:r>
              <a:rPr lang="el-GR" dirty="0">
                <a:solidFill>
                  <a:schemeClr val="bg1"/>
                </a:solidFill>
                <a:latin typeface="Times New Roman" pitchFamily="18" charset="0"/>
                <a:cs typeface="Times New Roman" pitchFamily="18" charset="0"/>
              </a:rPr>
              <a:t>Εκπαίδευση και ετερότητα</a:t>
            </a:r>
            <a:br>
              <a:rPr lang="el-GR" dirty="0">
                <a:solidFill>
                  <a:schemeClr val="bg1"/>
                </a:solidFill>
                <a:latin typeface="Times New Roman" pitchFamily="18" charset="0"/>
                <a:cs typeface="Times New Roman" pitchFamily="18" charset="0"/>
              </a:rPr>
            </a:br>
            <a:br>
              <a:rPr lang="el-GR" dirty="0">
                <a:solidFill>
                  <a:schemeClr val="bg1"/>
                </a:solidFill>
                <a:latin typeface="Times New Roman" pitchFamily="18" charset="0"/>
                <a:cs typeface="Times New Roman" pitchFamily="18" charset="0"/>
              </a:rPr>
            </a:br>
            <a:r>
              <a:rPr lang="el-GR" sz="3600" dirty="0">
                <a:solidFill>
                  <a:schemeClr val="bg1"/>
                </a:solidFill>
                <a:latin typeface="Times New Roman" pitchFamily="18" charset="0"/>
                <a:cs typeface="Times New Roman" pitchFamily="18" charset="0"/>
              </a:rPr>
              <a:t>Μουσιάδου Νικολέτα </a:t>
            </a:r>
            <a:br>
              <a:rPr lang="el-GR" dirty="0">
                <a:solidFill>
                  <a:schemeClr val="bg1"/>
                </a:solidFill>
                <a:latin typeface="Times New Roman" pitchFamily="18" charset="0"/>
                <a:cs typeface="Times New Roman" pitchFamily="18" charset="0"/>
              </a:rPr>
            </a:br>
            <a:endParaRPr lang="el-GR" dirty="0">
              <a:solidFill>
                <a:schemeClr val="bg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714356"/>
            <a:ext cx="8258204" cy="5411807"/>
          </a:xfrm>
        </p:spPr>
        <p:txBody>
          <a:bodyPr>
            <a:normAutofit fontScale="85000" lnSpcReduction="20000"/>
          </a:bodyPr>
          <a:lstStyle/>
          <a:p>
            <a:pPr algn="ctr">
              <a:buNone/>
            </a:pPr>
            <a:r>
              <a:rPr lang="el-GR" b="1" u="sng" dirty="0">
                <a:latin typeface="Times New Roman" pitchFamily="18" charset="0"/>
                <a:cs typeface="Times New Roman" pitchFamily="18" charset="0"/>
              </a:rPr>
              <a:t>Τεχνικές προσέγγισης</a:t>
            </a:r>
            <a:endParaRPr lang="el-GR" u="sng" dirty="0">
              <a:latin typeface="Times New Roman" pitchFamily="18" charset="0"/>
              <a:cs typeface="Times New Roman" pitchFamily="18" charset="0"/>
            </a:endParaRPr>
          </a:p>
          <a:p>
            <a:pPr lvl="0"/>
            <a:r>
              <a:rPr lang="el-GR" dirty="0">
                <a:latin typeface="Times New Roman" pitchFamily="18" charset="0"/>
                <a:cs typeface="Times New Roman" pitchFamily="18" charset="0"/>
              </a:rPr>
              <a:t>Ανάρτηση του προγράμματος δραστηριοτήτων σε όλες τις εμπλεκόμενες γλώσσες. </a:t>
            </a:r>
          </a:p>
          <a:p>
            <a:pPr>
              <a:buNone/>
            </a:pPr>
            <a:r>
              <a:rPr lang="el-GR" dirty="0">
                <a:latin typeface="Times New Roman" pitchFamily="18" charset="0"/>
                <a:cs typeface="Times New Roman" pitchFamily="18" charset="0"/>
              </a:rPr>
              <a:t> </a:t>
            </a:r>
          </a:p>
          <a:p>
            <a:pPr lvl="0"/>
            <a:r>
              <a:rPr lang="el-GR" dirty="0">
                <a:latin typeface="Times New Roman" pitchFamily="18" charset="0"/>
                <a:cs typeface="Times New Roman" pitchFamily="18" charset="0"/>
              </a:rPr>
              <a:t>Συστηματική ενημέρωση των γονέων και προσπάθεια προοδευτικής εμπλοκής τους στο εκπαιδευτικό πρόγραμμα  κατά την ώρα προσέλευσης, αναχώρησης, παρουσίαση και συμπλήρωση ατομικών φακέλων κ.λπ. </a:t>
            </a:r>
          </a:p>
          <a:p>
            <a:endParaRPr lang="el-GR" dirty="0">
              <a:latin typeface="Times New Roman" pitchFamily="18" charset="0"/>
              <a:cs typeface="Times New Roman" pitchFamily="18" charset="0"/>
            </a:endParaRPr>
          </a:p>
          <a:p>
            <a:pPr lvl="0"/>
            <a:r>
              <a:rPr lang="el-GR" dirty="0">
                <a:latin typeface="Times New Roman" pitchFamily="18" charset="0"/>
                <a:cs typeface="Times New Roman" pitchFamily="18" charset="0"/>
              </a:rPr>
              <a:t>Σωστή προφορά του ονόματός τους και αρχικά, έμφαση στους μη γλωσσικούς τρόπους επικοινωνίας. </a:t>
            </a:r>
          </a:p>
          <a:p>
            <a:pPr>
              <a:buNone/>
            </a:pPr>
            <a:r>
              <a:rPr lang="el-GR" dirty="0">
                <a:latin typeface="Times New Roman" pitchFamily="18" charset="0"/>
                <a:cs typeface="Times New Roman" pitchFamily="18" charset="0"/>
              </a:rPr>
              <a:t> </a:t>
            </a:r>
          </a:p>
          <a:p>
            <a:pPr lvl="0"/>
            <a:r>
              <a:rPr lang="el-GR" dirty="0">
                <a:latin typeface="Times New Roman" pitchFamily="18" charset="0"/>
                <a:cs typeface="Times New Roman" pitchFamily="18" charset="0"/>
              </a:rPr>
              <a:t>Αιτήματα (π.χ. προσφορά άχρηστου υλικού ή άλλου), ενημερώσεις, προσκλήσεις, μπορεί να γίνονται με μικρά κείμενα μεταφρασμένα στις διάφορες γλώσσες </a:t>
            </a:r>
          </a:p>
          <a:p>
            <a:pPr>
              <a:buNone/>
            </a:pPr>
            <a:r>
              <a:rPr lang="el-GR" dirty="0">
                <a:latin typeface="Times New Roman" pitchFamily="18" charset="0"/>
                <a:cs typeface="Times New Roman" pitchFamily="18" charset="0"/>
              </a:rPr>
              <a:t>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500042"/>
            <a:ext cx="8115328" cy="5626121"/>
          </a:xfrm>
        </p:spPr>
        <p:txBody>
          <a:bodyPr>
            <a:normAutofit fontScale="92500" lnSpcReduction="20000"/>
          </a:bodyPr>
          <a:lstStyle/>
          <a:p>
            <a:pPr lvl="0"/>
            <a:r>
              <a:rPr lang="el-GR" dirty="0">
                <a:latin typeface="Times New Roman" pitchFamily="18" charset="0"/>
                <a:cs typeface="Times New Roman" pitchFamily="18" charset="0"/>
              </a:rPr>
              <a:t>Μεταφραστές αν υπάρχουν, προοδευτικά οι γονείς, </a:t>
            </a:r>
            <a:r>
              <a:rPr lang="el-GR" dirty="0" err="1">
                <a:latin typeface="Times New Roman" pitchFamily="18" charset="0"/>
                <a:cs typeface="Times New Roman" pitchFamily="18" charset="0"/>
              </a:rPr>
              <a:t>΄ταχυδρόμοι΄</a:t>
            </a:r>
            <a:r>
              <a:rPr lang="el-GR" dirty="0">
                <a:latin typeface="Times New Roman" pitchFamily="18" charset="0"/>
                <a:cs typeface="Times New Roman" pitchFamily="18" charset="0"/>
              </a:rPr>
              <a:t> τα παιδιά ,επαφή και αναγνώριση των διάφορων γλωσσών στη γραπτή μορφή, ενεργοποίηση γλωσσικής αφύπνισης των παιδιών</a:t>
            </a:r>
          </a:p>
          <a:p>
            <a:pPr lvl="0"/>
            <a:endParaRPr lang="el-GR" dirty="0">
              <a:latin typeface="Times New Roman" pitchFamily="18" charset="0"/>
              <a:cs typeface="Times New Roman" pitchFamily="18" charset="0"/>
            </a:endParaRPr>
          </a:p>
          <a:p>
            <a:pPr lvl="0"/>
            <a:r>
              <a:rPr lang="el-GR" dirty="0">
                <a:latin typeface="Times New Roman" pitchFamily="18" charset="0"/>
                <a:cs typeface="Times New Roman" pitchFamily="18" charset="0"/>
              </a:rPr>
              <a:t>Δημιουργία αυτοσχέδιων λεξικών με λέξεις – φράσεις στις πρώτες γλώσσες ,σε αυτό το εγχείρημα συνεισφέρουν παιδιά</a:t>
            </a:r>
            <a:r>
              <a:rPr lang="en-US" dirty="0">
                <a:latin typeface="Times New Roman" pitchFamily="18" charset="0"/>
                <a:cs typeface="Times New Roman" pitchFamily="18" charset="0"/>
              </a:rPr>
              <a:t>,</a:t>
            </a:r>
            <a:r>
              <a:rPr lang="el-GR" dirty="0">
                <a:latin typeface="Times New Roman" pitchFamily="18" charset="0"/>
                <a:cs typeface="Times New Roman" pitchFamily="18" charset="0"/>
              </a:rPr>
              <a:t> γονείς, </a:t>
            </a:r>
            <a:r>
              <a:rPr lang="el-GR" dirty="0" err="1">
                <a:latin typeface="Times New Roman" pitchFamily="18" charset="0"/>
                <a:cs typeface="Times New Roman" pitchFamily="18" charset="0"/>
              </a:rPr>
              <a:t>εκπ</a:t>
            </a:r>
            <a:r>
              <a:rPr lang="el-GR" dirty="0">
                <a:latin typeface="Times New Roman" pitchFamily="18" charset="0"/>
                <a:cs typeface="Times New Roman" pitchFamily="18" charset="0"/>
              </a:rPr>
              <a:t>/</a:t>
            </a:r>
            <a:r>
              <a:rPr lang="el-GR" dirty="0" err="1">
                <a:latin typeface="Times New Roman" pitchFamily="18" charset="0"/>
                <a:cs typeface="Times New Roman" pitchFamily="18" charset="0"/>
              </a:rPr>
              <a:t>κοί</a:t>
            </a:r>
            <a:r>
              <a:rPr lang="el-GR" dirty="0">
                <a:latin typeface="Times New Roman" pitchFamily="18" charset="0"/>
                <a:cs typeface="Times New Roman" pitchFamily="18" charset="0"/>
              </a:rPr>
              <a:t> - εξυπηρετεί και τις τρεις πλευρές</a:t>
            </a:r>
          </a:p>
          <a:p>
            <a:pPr>
              <a:buNone/>
            </a:pPr>
            <a:r>
              <a:rPr lang="el-GR" dirty="0">
                <a:latin typeface="Times New Roman" pitchFamily="18" charset="0"/>
                <a:cs typeface="Times New Roman" pitchFamily="18" charset="0"/>
              </a:rPr>
              <a:t> </a:t>
            </a:r>
          </a:p>
          <a:p>
            <a:pPr lvl="0"/>
            <a:r>
              <a:rPr lang="el-GR" dirty="0">
                <a:latin typeface="Times New Roman" pitchFamily="18" charset="0"/>
                <a:cs typeface="Times New Roman" pitchFamily="18" charset="0"/>
              </a:rPr>
              <a:t>«Δώρα»-</a:t>
            </a:r>
            <a:r>
              <a:rPr lang="el-GR" dirty="0" err="1">
                <a:latin typeface="Times New Roman" pitchFamily="18" charset="0"/>
                <a:cs typeface="Times New Roman" pitchFamily="18" charset="0"/>
              </a:rPr>
              <a:t>κατασκευέ</a:t>
            </a:r>
            <a:r>
              <a:rPr lang="el-GR" dirty="0">
                <a:latin typeface="Times New Roman" pitchFamily="18" charset="0"/>
                <a:cs typeface="Times New Roman" pitchFamily="18" charset="0"/>
              </a:rPr>
              <a:t>ς, ευχετήριες κάρτες, φωτογραφίες, έργα των παιδιών, προσκλήσεις προς τους γονείς → ενημέρωση &amp; κίνητρο συμμετοχής τους </a:t>
            </a:r>
          </a:p>
          <a:p>
            <a:endParaRPr lang="el-GR" dirty="0">
              <a:latin typeface="Times New Roman" pitchFamily="18" charset="0"/>
              <a:cs typeface="Times New Roman" pitchFamily="18" charset="0"/>
            </a:endParaRPr>
          </a:p>
          <a:p>
            <a:pPr lvl="0"/>
            <a:r>
              <a:rPr lang="el-GR" dirty="0">
                <a:latin typeface="Times New Roman" pitchFamily="18" charset="0"/>
                <a:cs typeface="Times New Roman" pitchFamily="18" charset="0"/>
              </a:rPr>
              <a:t>–διήγηση-</a:t>
            </a:r>
            <a:r>
              <a:rPr lang="el-GR" dirty="0" err="1">
                <a:latin typeface="Times New Roman" pitchFamily="18" charset="0"/>
                <a:cs typeface="Times New Roman" pitchFamily="18" charset="0"/>
              </a:rPr>
              <a:t>ανάγνωσ</a:t>
            </a:r>
            <a:r>
              <a:rPr lang="el-GR" dirty="0">
                <a:latin typeface="Times New Roman" pitchFamily="18" charset="0"/>
                <a:cs typeface="Times New Roman" pitchFamily="18" charset="0"/>
              </a:rPr>
              <a:t>η παραμυθιών, τραγούδια προέλευσης, εμπλουτισμός λεξικού, προετοιμασία σνακ κ.ά. </a:t>
            </a:r>
          </a:p>
          <a:p>
            <a:pPr>
              <a:buNone/>
            </a:pPr>
            <a:r>
              <a:rPr lang="el-GR" dirty="0">
                <a:latin typeface="Times New Roman" pitchFamily="18" charset="0"/>
                <a:cs typeface="Times New Roman" pitchFamily="18" charset="0"/>
              </a:rPr>
              <a:t>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714356"/>
            <a:ext cx="8258204" cy="5411807"/>
          </a:xfrm>
        </p:spPr>
        <p:txBody>
          <a:bodyPr>
            <a:normAutofit/>
          </a:bodyPr>
          <a:lstStyle/>
          <a:p>
            <a:pPr algn="ctr">
              <a:buNone/>
            </a:pPr>
            <a:r>
              <a:rPr lang="el-GR" sz="2400" u="sng" dirty="0"/>
              <a:t>Συνέχεια για τον εκπαιδευτικό </a:t>
            </a:r>
          </a:p>
          <a:p>
            <a:pPr>
              <a:buFont typeface="Wingdings" pitchFamily="2" charset="2"/>
              <a:buChar char="ü"/>
            </a:pPr>
            <a:r>
              <a:rPr lang="el-GR" sz="2400" dirty="0">
                <a:latin typeface="Times New Roman" pitchFamily="18" charset="0"/>
                <a:cs typeface="Times New Roman" pitchFamily="18" charset="0"/>
              </a:rPr>
              <a:t>Να αναπτύξει υψηλές προσδοκίες για τους «άλλους» μαθητέ</a:t>
            </a:r>
            <a:r>
              <a:rPr lang="el-GR" sz="2400" dirty="0"/>
              <a:t>ς’.</a:t>
            </a:r>
          </a:p>
          <a:p>
            <a:pPr>
              <a:buNone/>
            </a:pPr>
            <a:endParaRPr lang="el-GR" sz="2400" dirty="0">
              <a:latin typeface="Times New Roman" pitchFamily="18" charset="0"/>
              <a:cs typeface="Times New Roman" pitchFamily="18" charset="0"/>
            </a:endParaRPr>
          </a:p>
          <a:p>
            <a:pPr>
              <a:buFont typeface="Wingdings" pitchFamily="2" charset="2"/>
              <a:buChar char="ü"/>
            </a:pPr>
            <a:r>
              <a:rPr lang="el-GR" sz="2400" dirty="0">
                <a:latin typeface="Times New Roman" pitchFamily="18" charset="0"/>
                <a:cs typeface="Times New Roman" pitchFamily="18" charset="0"/>
              </a:rPr>
              <a:t>Να καταστεί διαπολιτισμικά ικανός και αποτελεσματικός.</a:t>
            </a:r>
          </a:p>
          <a:p>
            <a:pPr>
              <a:buFont typeface="Wingdings" pitchFamily="2" charset="2"/>
              <a:buChar char="ü"/>
            </a:pPr>
            <a:endParaRPr lang="el-GR" sz="2400" dirty="0">
              <a:latin typeface="Times New Roman" pitchFamily="18" charset="0"/>
              <a:cs typeface="Times New Roman" pitchFamily="18" charset="0"/>
            </a:endParaRPr>
          </a:p>
          <a:p>
            <a:pPr>
              <a:buFont typeface="Wingdings" pitchFamily="2" charset="2"/>
              <a:buChar char="ü"/>
            </a:pPr>
            <a:r>
              <a:rPr lang="el-GR" sz="2400" dirty="0">
                <a:latin typeface="Times New Roman" pitchFamily="18" charset="0"/>
                <a:cs typeface="Times New Roman" pitchFamily="18" charset="0"/>
              </a:rPr>
              <a:t>Να διαθέτει μια ευρύτατη γκάμα βασικών γνώσεων.</a:t>
            </a:r>
          </a:p>
          <a:p>
            <a:pPr>
              <a:buNone/>
            </a:pPr>
            <a:endParaRPr lang="el-GR" sz="2400" dirty="0">
              <a:latin typeface="Times New Roman" pitchFamily="18" charset="0"/>
              <a:cs typeface="Times New Roman" pitchFamily="18" charset="0"/>
            </a:endParaRPr>
          </a:p>
          <a:p>
            <a:pPr>
              <a:buFont typeface="Wingdings" pitchFamily="2" charset="2"/>
              <a:buChar char="ü"/>
            </a:pPr>
            <a:r>
              <a:rPr lang="el-GR" sz="2400" dirty="0">
                <a:latin typeface="Times New Roman" pitchFamily="18" charset="0"/>
                <a:cs typeface="Times New Roman" pitchFamily="18" charset="0"/>
              </a:rPr>
              <a:t>Να σχεδιάσει κατάλληλες παιδαγωγικές πρακτικές.</a:t>
            </a:r>
          </a:p>
          <a:p>
            <a:pPr>
              <a:buFont typeface="Wingdings" pitchFamily="2" charset="2"/>
              <a:buChar char="ü"/>
            </a:pPr>
            <a:endParaRPr lang="el-G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714356"/>
            <a:ext cx="8186766" cy="5411807"/>
          </a:xfrm>
        </p:spPr>
        <p:txBody>
          <a:bodyPr>
            <a:normAutofit/>
          </a:bodyPr>
          <a:lstStyle/>
          <a:p>
            <a:r>
              <a:rPr lang="el-GR" sz="2400" dirty="0">
                <a:latin typeface="Times New Roman" pitchFamily="18" charset="0"/>
                <a:cs typeface="Times New Roman" pitchFamily="18" charset="0"/>
              </a:rPr>
              <a:t>Διαφορετικές μέθοδοι και δραστηριότητες προτείνονται στην τάξη με τους μαθητές. Αυτές οι μέθοδοι θα μπορούσαν να ομαδοποιηθούν σε τέσσερις μεγάλες κατηγορίες </a:t>
            </a:r>
            <a:r>
              <a:rPr lang="el-GR" sz="1800" dirty="0">
                <a:latin typeface="Times New Roman" pitchFamily="18" charset="0"/>
                <a:cs typeface="Times New Roman" pitchFamily="18" charset="0"/>
              </a:rPr>
              <a:t>(</a:t>
            </a:r>
            <a:r>
              <a:rPr lang="el-GR" sz="1800" dirty="0" err="1">
                <a:latin typeface="Times New Roman" pitchFamily="18" charset="0"/>
                <a:cs typeface="Times New Roman" pitchFamily="18" charset="0"/>
              </a:rPr>
              <a:t>Χοντολίδου</a:t>
            </a:r>
            <a:r>
              <a:rPr lang="el-GR" sz="1800" dirty="0">
                <a:latin typeface="Times New Roman" pitchFamily="18" charset="0"/>
                <a:cs typeface="Times New Roman" pitchFamily="18" charset="0"/>
              </a:rPr>
              <a:t> 2018):</a:t>
            </a:r>
          </a:p>
          <a:p>
            <a:pPr>
              <a:buNone/>
            </a:pPr>
            <a:r>
              <a:rPr lang="el-GR" sz="2400" dirty="0">
                <a:latin typeface="Times New Roman" pitchFamily="18" charset="0"/>
                <a:cs typeface="Times New Roman" pitchFamily="18" charset="0"/>
              </a:rPr>
              <a:t> Μέθοδοι αποδόμησης </a:t>
            </a:r>
          </a:p>
          <a:p>
            <a:pPr>
              <a:buNone/>
            </a:pPr>
            <a:r>
              <a:rPr lang="el-GR" sz="2400" dirty="0">
                <a:latin typeface="Times New Roman" pitchFamily="18" charset="0"/>
                <a:cs typeface="Times New Roman" pitchFamily="18" charset="0"/>
              </a:rPr>
              <a:t> Βιωματικές και παιγνιώδεις μέθοδοι </a:t>
            </a:r>
          </a:p>
          <a:p>
            <a:pPr>
              <a:buNone/>
            </a:pPr>
            <a:r>
              <a:rPr lang="el-GR" sz="2400" dirty="0">
                <a:latin typeface="Times New Roman" pitchFamily="18" charset="0"/>
                <a:cs typeface="Times New Roman" pitchFamily="18" charset="0"/>
              </a:rPr>
              <a:t> Αφηγηματικές μέθοδοι </a:t>
            </a:r>
          </a:p>
          <a:p>
            <a:pPr>
              <a:buNone/>
            </a:pPr>
            <a:r>
              <a:rPr lang="el-GR" sz="2400" dirty="0">
                <a:latin typeface="Times New Roman" pitchFamily="18" charset="0"/>
                <a:cs typeface="Times New Roman" pitchFamily="18" charset="0"/>
              </a:rPr>
              <a:t> Εκφραστικές μέθοδοι </a:t>
            </a:r>
          </a:p>
          <a:p>
            <a:pPr>
              <a:buNone/>
            </a:pPr>
            <a:r>
              <a:rPr lang="el-GR" sz="2400" dirty="0">
                <a:latin typeface="Times New Roman" pitchFamily="18" charset="0"/>
                <a:cs typeface="Times New Roman" pitchFamily="18" charset="0"/>
              </a:rPr>
              <a:t>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785794"/>
            <a:ext cx="8186766" cy="5340369"/>
          </a:xfrm>
        </p:spPr>
        <p:txBody>
          <a:bodyPr/>
          <a:lstStyle/>
          <a:p>
            <a:pPr algn="ctr">
              <a:buNone/>
            </a:pPr>
            <a:endParaRPr lang="el-GR" sz="3600" dirty="0"/>
          </a:p>
          <a:p>
            <a:pPr algn="ctr">
              <a:buNone/>
            </a:pPr>
            <a:endParaRPr lang="el-GR" sz="3600" dirty="0"/>
          </a:p>
          <a:p>
            <a:pPr algn="ctr">
              <a:buNone/>
            </a:pPr>
            <a:r>
              <a:rPr lang="el-GR" sz="3600" dirty="0"/>
              <a:t>ΤΕΛΟΣ</a:t>
            </a:r>
          </a:p>
          <a:p>
            <a:pPr algn="ctr">
              <a:buNone/>
            </a:pPr>
            <a:r>
              <a:rPr lang="el-GR" dirty="0"/>
              <a:t>και </a:t>
            </a:r>
          </a:p>
          <a:p>
            <a:pPr algn="ctr">
              <a:buNone/>
            </a:pPr>
            <a:r>
              <a:rPr lang="el-GR" sz="4000" dirty="0"/>
              <a:t>Καλό καλοκαίρι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642918"/>
            <a:ext cx="8329642" cy="5483245"/>
          </a:xfrm>
        </p:spPr>
        <p:txBody>
          <a:bodyPr/>
          <a:lstStyle/>
          <a:p>
            <a:endParaRPr lang="el-GR" sz="2400" dirty="0">
              <a:latin typeface="Times New Roman" pitchFamily="18" charset="0"/>
              <a:cs typeface="Times New Roman" pitchFamily="18" charset="0"/>
            </a:endParaRPr>
          </a:p>
          <a:p>
            <a:endParaRPr lang="el-GR" sz="2400" dirty="0">
              <a:latin typeface="Times New Roman" pitchFamily="18" charset="0"/>
              <a:cs typeface="Times New Roman" pitchFamily="18" charset="0"/>
            </a:endParaRPr>
          </a:p>
          <a:p>
            <a:r>
              <a:rPr lang="el-GR" sz="2800" dirty="0">
                <a:latin typeface="Times New Roman" pitchFamily="18" charset="0"/>
                <a:cs typeface="Times New Roman" pitchFamily="18" charset="0"/>
              </a:rPr>
              <a:t>Η ετερότητα αποτελεί ένα από τα βασικά ζητήματα, που θα πρέπει να μας απασχολήσουν στο σύγχρονο πολυπολιτισμικό περιβάλλον, μέρος του οποίου είναι και το σχολείο.</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500042"/>
            <a:ext cx="8401080" cy="5626121"/>
          </a:xfrm>
        </p:spPr>
        <p:txBody>
          <a:bodyPr>
            <a:noAutofit/>
          </a:bodyPr>
          <a:lstStyle/>
          <a:p>
            <a:endParaRPr lang="el-GR" sz="2400" dirty="0">
              <a:latin typeface="Times New Roman" pitchFamily="18" charset="0"/>
              <a:cs typeface="Times New Roman" pitchFamily="18" charset="0"/>
            </a:endParaRPr>
          </a:p>
          <a:p>
            <a:r>
              <a:rPr lang="el-GR" sz="2400" dirty="0">
                <a:latin typeface="Times New Roman" pitchFamily="18" charset="0"/>
                <a:cs typeface="Times New Roman" pitchFamily="18" charset="0"/>
              </a:rPr>
              <a:t>Σύμφωνα με τον Μπαχτίν «δεν μπορώ να γίνω ο εαυτός μου χωρίς κάποιον άλλο. Πρέπει να βρω τον εαυτό μου μέσα σε κάποιον άλλο βρίσκοντας κάποιον άλλο μέσα μου (σε αμοιβαίο αντικατοπτρισμό και με αμοιβαία αποδοχή)» </a:t>
            </a:r>
            <a:r>
              <a:rPr lang="el-GR" sz="1600" dirty="0">
                <a:latin typeface="Times New Roman" pitchFamily="18" charset="0"/>
                <a:cs typeface="Times New Roman" pitchFamily="18" charset="0"/>
              </a:rPr>
              <a:t>(</a:t>
            </a:r>
            <a:r>
              <a:rPr lang="el-GR" sz="1600" dirty="0" err="1">
                <a:latin typeface="Times New Roman" pitchFamily="18" charset="0"/>
                <a:cs typeface="Times New Roman" pitchFamily="18" charset="0"/>
              </a:rPr>
              <a:t>Τζιόβας</a:t>
            </a:r>
            <a:r>
              <a:rPr lang="el-GR" sz="1600" dirty="0">
                <a:latin typeface="Times New Roman" pitchFamily="18" charset="0"/>
                <a:cs typeface="Times New Roman" pitchFamily="18" charset="0"/>
              </a:rPr>
              <a:t>, 2007:24)</a:t>
            </a:r>
            <a:r>
              <a:rPr lang="el-GR" sz="2400" dirty="0">
                <a:latin typeface="Times New Roman" pitchFamily="18" charset="0"/>
                <a:cs typeface="Times New Roman" pitchFamily="18" charset="0"/>
              </a:rPr>
              <a:t>. Ο άλλος λειτουργεί σαν ένα διαδραστικό κάτοπτρο μέσω του οποίου κάποιος έχει τη δυνατότητα να παρατηρεί και να διαμορφώνει συνεχώς το εγώ - τον εαυτό του (δυναμική και παλίμψηστη ταυτότητα).</a:t>
            </a:r>
          </a:p>
          <a:p>
            <a:pPr marL="0" indent="0">
              <a:buNone/>
            </a:pPr>
            <a:endParaRPr lang="el-GR" sz="2400" dirty="0">
              <a:latin typeface="Times New Roman" pitchFamily="18" charset="0"/>
              <a:cs typeface="Times New Roman" pitchFamily="18" charset="0"/>
            </a:endParaRPr>
          </a:p>
          <a:p>
            <a:r>
              <a:rPr lang="el-GR" sz="2400" dirty="0">
                <a:latin typeface="Times New Roman" pitchFamily="18" charset="0"/>
                <a:cs typeface="Times New Roman" pitchFamily="18" charset="0"/>
              </a:rPr>
              <a:t>Το «εγώ» δε λειτουργεί αυτόνομα, αλλά αποκτά υπόσταση μέσω της επικοινωνιακής σχέσης του με τον «άλλο» </a:t>
            </a:r>
            <a:r>
              <a:rPr lang="el-GR" sz="1200" dirty="0">
                <a:latin typeface="Times New Roman" pitchFamily="18" charset="0"/>
                <a:cs typeface="Times New Roman" pitchFamily="18" charset="0"/>
              </a:rPr>
              <a:t>(Γκόβαρης, 2001).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2C087D-F095-45F2-BC57-DFD9C3A12E6C}"/>
              </a:ext>
            </a:extLst>
          </p:cNvPr>
          <p:cNvSpPr>
            <a:spLocks noGrp="1"/>
          </p:cNvSpPr>
          <p:nvPr>
            <p:ph idx="1"/>
          </p:nvPr>
        </p:nvSpPr>
        <p:spPr>
          <a:xfrm>
            <a:off x="467544" y="692696"/>
            <a:ext cx="8219256" cy="5631904"/>
          </a:xfrm>
        </p:spPr>
        <p:txBody>
          <a:bodyPr/>
          <a:lstStyle/>
          <a:p>
            <a:r>
              <a:rPr lang="el-GR" dirty="0">
                <a:latin typeface="Times New Roman" panose="02020603050405020304" pitchFamily="18" charset="0"/>
                <a:cs typeface="Times New Roman" panose="02020603050405020304" pitchFamily="18" charset="0"/>
              </a:rPr>
              <a:t>Επομένως, η έννοια της “ταυτότητας” θέτει τα όρια της “ετερότητας”. Όπως αναφέρει άλλωστε ο Κλ. Ναυρίδης η ταυτότητα είναι «[..] το δυναμικό αποτέλεσμα μιας διαρκούς αντιπαράθεσης, μιας αντίστιξης ανάμεσα σε ένα “μέσα” και ένα “έξω”…»</a:t>
            </a:r>
          </a:p>
          <a:p>
            <a:endParaRPr lang="el-GR" dirty="0"/>
          </a:p>
        </p:txBody>
      </p:sp>
    </p:spTree>
    <p:extLst>
      <p:ext uri="{BB962C8B-B14F-4D97-AF65-F5344CB8AC3E}">
        <p14:creationId xmlns:p14="http://schemas.microsoft.com/office/powerpoint/2010/main" val="2798900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785794"/>
            <a:ext cx="8115328" cy="5340369"/>
          </a:xfrm>
        </p:spPr>
        <p:txBody>
          <a:bodyPr/>
          <a:lstStyle/>
          <a:p>
            <a:endParaRPr lang="el-GR" sz="2400" dirty="0"/>
          </a:p>
          <a:p>
            <a:r>
              <a:rPr lang="el-GR" sz="2400" dirty="0">
                <a:latin typeface="Times New Roman" pitchFamily="18" charset="0"/>
                <a:cs typeface="Times New Roman" pitchFamily="18" charset="0"/>
              </a:rPr>
              <a:t>Οι σχολικές μονάδες καλούνται σήμερα να συμπεριλάβουν στη φιλοσοφία, το προφίλ και το πρόγραμμα σπουδών τους παιδαγωγικές αρχές, στόχους και εφαρμογές της διαπολιτισμικής εκπαίδευσης, προκειμένου να προετοιμάσουν τους μαθητές με επιτυχία ενόψει των προκλήσεων που θέτει η πολυπολιτισμική κοινωνία.</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714356"/>
            <a:ext cx="8329642" cy="5411807"/>
          </a:xfrm>
        </p:spPr>
        <p:txBody>
          <a:bodyPr>
            <a:normAutofit/>
          </a:bodyPr>
          <a:lstStyle/>
          <a:p>
            <a:pPr algn="ctr"/>
            <a:r>
              <a:rPr lang="el-GR" sz="2400" b="1" dirty="0">
                <a:latin typeface="Times New Roman" pitchFamily="18" charset="0"/>
                <a:cs typeface="Times New Roman" pitchFamily="18" charset="0"/>
              </a:rPr>
              <a:t>Μοντέλα διαχείρισης της πολιτισμικής ετερότητας στην εκπαίδευση</a:t>
            </a:r>
            <a:br>
              <a:rPr lang="el-GR" sz="2400" dirty="0">
                <a:latin typeface="Times New Roman" pitchFamily="18" charset="0"/>
                <a:cs typeface="Times New Roman" pitchFamily="18" charset="0"/>
              </a:rPr>
            </a:br>
            <a:r>
              <a:rPr lang="el-GR" sz="2400" dirty="0">
                <a:latin typeface="Times New Roman" pitchFamily="18" charset="0"/>
                <a:cs typeface="Times New Roman" pitchFamily="18" charset="0"/>
              </a:rPr>
              <a:t>Στη βιβλιογραφία αναλύονται πέντε βασικά μοντέλα εκπαιδευτικής διαχείρισης της πολιτισμικής ετερότητας </a:t>
            </a:r>
            <a:r>
              <a:rPr lang="el-GR" sz="2000" dirty="0">
                <a:latin typeface="Times New Roman" pitchFamily="18" charset="0"/>
                <a:cs typeface="Times New Roman" pitchFamily="18" charset="0"/>
              </a:rPr>
              <a:t>(Νικολάου, 2000):</a:t>
            </a:r>
          </a:p>
          <a:p>
            <a:r>
              <a:rPr lang="el-GR" sz="2400" b="1" dirty="0">
                <a:latin typeface="Times New Roman" pitchFamily="18" charset="0"/>
                <a:cs typeface="Times New Roman" pitchFamily="18" charset="0"/>
              </a:rPr>
              <a:t>Αφομοιωτικό</a:t>
            </a:r>
            <a:r>
              <a:rPr lang="el-GR" sz="2400" dirty="0">
                <a:latin typeface="Times New Roman" pitchFamily="18" charset="0"/>
                <a:cs typeface="Times New Roman" pitchFamily="18" charset="0"/>
              </a:rPr>
              <a:t> </a:t>
            </a:r>
          </a:p>
          <a:p>
            <a:r>
              <a:rPr lang="el-GR" sz="2400" b="1" dirty="0">
                <a:latin typeface="Times New Roman" pitchFamily="18" charset="0"/>
                <a:cs typeface="Times New Roman" pitchFamily="18" charset="0"/>
              </a:rPr>
              <a:t>Ενσωμάτωσης</a:t>
            </a:r>
          </a:p>
          <a:p>
            <a:r>
              <a:rPr lang="el-GR" sz="2400" b="1" dirty="0">
                <a:latin typeface="Times New Roman" pitchFamily="18" charset="0"/>
                <a:cs typeface="Times New Roman" pitchFamily="18" charset="0"/>
              </a:rPr>
              <a:t>Πολυπολιτισμικό</a:t>
            </a:r>
          </a:p>
          <a:p>
            <a:r>
              <a:rPr lang="el-GR" sz="2400" b="1" dirty="0">
                <a:latin typeface="Times New Roman" pitchFamily="18" charset="0"/>
                <a:cs typeface="Times New Roman" pitchFamily="18" charset="0"/>
              </a:rPr>
              <a:t>Αντιρατσιστικό</a:t>
            </a:r>
          </a:p>
          <a:p>
            <a:r>
              <a:rPr lang="el-GR" sz="2400" b="1" dirty="0">
                <a:latin typeface="Times New Roman" pitchFamily="18" charset="0"/>
                <a:cs typeface="Times New Roman" pitchFamily="18" charset="0"/>
              </a:rPr>
              <a:t>Αντιρατσιστικό</a:t>
            </a:r>
            <a:endParaRPr lang="el-GR"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857232"/>
            <a:ext cx="8186766" cy="5268931"/>
          </a:xfrm>
        </p:spPr>
        <p:txBody>
          <a:bodyPr/>
          <a:lstStyle/>
          <a:p>
            <a:pPr algn="ctr">
              <a:buNone/>
            </a:pPr>
            <a:r>
              <a:rPr lang="el-GR" sz="2800" b="1" u="sng" dirty="0">
                <a:latin typeface="Times New Roman" pitchFamily="18" charset="0"/>
                <a:cs typeface="Times New Roman" pitchFamily="18" charset="0"/>
              </a:rPr>
              <a:t>Η πορεία  που οφείλει να ακολουθήσει ο εκπαιδευτικός. </a:t>
            </a:r>
            <a:endParaRPr lang="el-GR" sz="2800" dirty="0">
              <a:latin typeface="Times New Roman" pitchFamily="18" charset="0"/>
              <a:cs typeface="Times New Roman" pitchFamily="18" charset="0"/>
            </a:endParaRPr>
          </a:p>
          <a:p>
            <a:pPr>
              <a:buFont typeface="Wingdings" pitchFamily="2" charset="2"/>
              <a:buChar char="ü"/>
            </a:pPr>
            <a:r>
              <a:rPr lang="el-GR" sz="2400" dirty="0">
                <a:latin typeface="Times New Roman" pitchFamily="18" charset="0"/>
                <a:cs typeface="Times New Roman" pitchFamily="18" charset="0"/>
              </a:rPr>
              <a:t>Να εξετάσει την δική του κοσμοθεωρία.</a:t>
            </a:r>
          </a:p>
          <a:p>
            <a:pPr>
              <a:buFont typeface="Wingdings" pitchFamily="2" charset="2"/>
              <a:buChar char="ü"/>
            </a:pPr>
            <a:r>
              <a:rPr lang="el-GR" sz="2400" dirty="0">
                <a:latin typeface="Times New Roman" pitchFamily="18" charset="0"/>
                <a:cs typeface="Times New Roman" pitchFamily="18" charset="0"/>
              </a:rPr>
              <a:t>Να αντιμετωπίσει τα φαινόμενα ρατσισμού. </a:t>
            </a:r>
          </a:p>
          <a:p>
            <a:pPr>
              <a:buFont typeface="Wingdings" pitchFamily="2" charset="2"/>
              <a:buChar char="ü"/>
            </a:pPr>
            <a:r>
              <a:rPr lang="el-GR" sz="2400" dirty="0">
                <a:latin typeface="Times New Roman" pitchFamily="18" charset="0"/>
                <a:cs typeface="Times New Roman" pitchFamily="18" charset="0"/>
              </a:rPr>
              <a:t>Να λάβει </a:t>
            </a:r>
            <a:r>
              <a:rPr lang="el-GR" sz="2400" dirty="0" err="1">
                <a:latin typeface="Times New Roman" pitchFamily="18" charset="0"/>
                <a:cs typeface="Times New Roman" pitchFamily="18" charset="0"/>
              </a:rPr>
              <a:t>υπόψιν</a:t>
            </a:r>
            <a:r>
              <a:rPr lang="el-GR" sz="2400" dirty="0">
                <a:latin typeface="Times New Roman" pitchFamily="18" charset="0"/>
                <a:cs typeface="Times New Roman" pitchFamily="18" charset="0"/>
              </a:rPr>
              <a:t> και να αναδείξει το πολιτισμικό υπόβαθρο των μαθητών του.</a:t>
            </a:r>
          </a:p>
          <a:p>
            <a:pPr>
              <a:buFont typeface="Wingdings" pitchFamily="2" charset="2"/>
              <a:buChar char="ü"/>
            </a:pPr>
            <a:r>
              <a:rPr lang="el-GR" sz="2400" dirty="0">
                <a:latin typeface="Times New Roman" pitchFamily="18" charset="0"/>
                <a:cs typeface="Times New Roman" pitchFamily="18" charset="0"/>
              </a:rPr>
              <a:t>Να διαμορφώσει ουσιαστικές και ειλικρινείς σχέσεις συνεργασίας με τους γονείς των διαφορετικών πολιτισμικά μαθητών.</a:t>
            </a:r>
          </a:p>
          <a:p>
            <a:pPr>
              <a:buFont typeface="Wingdings" pitchFamily="2" charset="2"/>
              <a:buChar char="ü"/>
            </a:pPr>
            <a:endParaRPr lang="el-GR" sz="2400" dirty="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571480"/>
            <a:ext cx="8258204" cy="5554683"/>
          </a:xfrm>
        </p:spPr>
        <p:txBody>
          <a:bodyPr>
            <a:normAutofit fontScale="92500" lnSpcReduction="20000"/>
          </a:bodyPr>
          <a:lstStyle/>
          <a:p>
            <a:pPr>
              <a:buNone/>
            </a:pPr>
            <a:r>
              <a:rPr lang="el-GR" b="1" dirty="0">
                <a:latin typeface="Times New Roman" pitchFamily="18" charset="0"/>
                <a:cs typeface="Times New Roman" pitchFamily="18" charset="0"/>
              </a:rPr>
              <a:t>Επαφή με τους γονείς και τις απόψεις τους </a:t>
            </a:r>
            <a:r>
              <a:rPr lang="el-GR" sz="2300" b="1" dirty="0">
                <a:latin typeface="Times New Roman" pitchFamily="18" charset="0"/>
                <a:cs typeface="Times New Roman" pitchFamily="18" charset="0"/>
              </a:rPr>
              <a:t>(Στεργίου 2018)</a:t>
            </a:r>
            <a:endParaRPr lang="el-GR" sz="2300" dirty="0">
              <a:latin typeface="Times New Roman" pitchFamily="18" charset="0"/>
              <a:cs typeface="Times New Roman" pitchFamily="18" charset="0"/>
            </a:endParaRPr>
          </a:p>
          <a:p>
            <a:pPr>
              <a:buNone/>
            </a:pPr>
            <a:r>
              <a:rPr lang="el-GR" dirty="0">
                <a:latin typeface="Times New Roman" pitchFamily="18" charset="0"/>
                <a:cs typeface="Times New Roman" pitchFamily="18" charset="0"/>
              </a:rPr>
              <a:t> </a:t>
            </a:r>
          </a:p>
          <a:p>
            <a:r>
              <a:rPr lang="el-GR" dirty="0">
                <a:latin typeface="Times New Roman" pitchFamily="18" charset="0"/>
                <a:cs typeface="Times New Roman" pitchFamily="18" charset="0"/>
              </a:rPr>
              <a:t>Μέσω μικρών συνεντεύξεων εάν υπάρχει διερμηνέας ή κοινή γλώσσα </a:t>
            </a:r>
            <a:r>
              <a:rPr lang="en-US" dirty="0">
                <a:latin typeface="Times New Roman" pitchFamily="18" charset="0"/>
                <a:cs typeface="Times New Roman" pitchFamily="18" charset="0"/>
              </a:rPr>
              <a:t>:</a:t>
            </a:r>
            <a:endParaRPr lang="el-GR" dirty="0">
              <a:latin typeface="Times New Roman" pitchFamily="18" charset="0"/>
              <a:cs typeface="Times New Roman" pitchFamily="18" charset="0"/>
            </a:endParaRPr>
          </a:p>
          <a:p>
            <a:pPr>
              <a:buNone/>
            </a:pPr>
            <a:r>
              <a:rPr lang="el-GR" dirty="0">
                <a:latin typeface="Times New Roman" pitchFamily="18" charset="0"/>
                <a:cs typeface="Times New Roman" pitchFamily="18" charset="0"/>
              </a:rPr>
              <a:t>•Πώς πιστεύετε ότι νιώθει ο </a:t>
            </a:r>
            <a:r>
              <a:rPr lang="el-GR" dirty="0" err="1">
                <a:latin typeface="Times New Roman" pitchFamily="18" charset="0"/>
                <a:cs typeface="Times New Roman" pitchFamily="18" charset="0"/>
              </a:rPr>
              <a:t>Άχμεντ</a:t>
            </a:r>
            <a:r>
              <a:rPr lang="el-GR" dirty="0">
                <a:latin typeface="Times New Roman" pitchFamily="18" charset="0"/>
                <a:cs typeface="Times New Roman" pitchFamily="18" charset="0"/>
              </a:rPr>
              <a:t> που βρίσκεται στο νηπιαγωγείο; </a:t>
            </a:r>
          </a:p>
          <a:p>
            <a:pPr>
              <a:buNone/>
            </a:pPr>
            <a:r>
              <a:rPr lang="el-GR" dirty="0">
                <a:latin typeface="Times New Roman" pitchFamily="18" charset="0"/>
                <a:cs typeface="Times New Roman" pitchFamily="18" charset="0"/>
              </a:rPr>
              <a:t>•Τι θα σήμαινε μια καλή μέρα για τον </a:t>
            </a:r>
            <a:r>
              <a:rPr lang="el-GR" dirty="0" err="1">
                <a:latin typeface="Times New Roman" pitchFamily="18" charset="0"/>
                <a:cs typeface="Times New Roman" pitchFamily="18" charset="0"/>
              </a:rPr>
              <a:t>Άχμεντ</a:t>
            </a:r>
            <a:r>
              <a:rPr lang="el-GR" dirty="0">
                <a:latin typeface="Times New Roman" pitchFamily="18" charset="0"/>
                <a:cs typeface="Times New Roman" pitchFamily="18" charset="0"/>
              </a:rPr>
              <a:t> στο σπίτι; </a:t>
            </a:r>
          </a:p>
          <a:p>
            <a:pPr>
              <a:buNone/>
            </a:pPr>
            <a:r>
              <a:rPr lang="el-GR" dirty="0">
                <a:latin typeface="Times New Roman" pitchFamily="18" charset="0"/>
                <a:cs typeface="Times New Roman" pitchFamily="18" charset="0"/>
              </a:rPr>
              <a:t>•Τα πιστεύετε ότι θα σήμαινε μια καλή μέρα για τον </a:t>
            </a:r>
            <a:r>
              <a:rPr lang="el-GR" dirty="0" err="1">
                <a:latin typeface="Times New Roman" pitchFamily="18" charset="0"/>
                <a:cs typeface="Times New Roman" pitchFamily="18" charset="0"/>
              </a:rPr>
              <a:t>Άχμεντ</a:t>
            </a:r>
            <a:r>
              <a:rPr lang="el-GR" dirty="0">
                <a:latin typeface="Times New Roman" pitchFamily="18" charset="0"/>
                <a:cs typeface="Times New Roman" pitchFamily="18" charset="0"/>
              </a:rPr>
              <a:t> στο νηπιαγωγείο; </a:t>
            </a:r>
          </a:p>
          <a:p>
            <a:pPr>
              <a:buNone/>
            </a:pPr>
            <a:r>
              <a:rPr lang="el-GR" dirty="0">
                <a:latin typeface="Times New Roman" pitchFamily="18" charset="0"/>
                <a:cs typeface="Times New Roman" pitchFamily="18" charset="0"/>
              </a:rPr>
              <a:t>•Τι πιστεύετε ότι θα σήμαινε μια κακή μέρα; </a:t>
            </a:r>
          </a:p>
          <a:p>
            <a:r>
              <a:rPr lang="el-GR" dirty="0">
                <a:latin typeface="Times New Roman" pitchFamily="18" charset="0"/>
                <a:cs typeface="Times New Roman" pitchFamily="18" charset="0"/>
              </a:rPr>
              <a:t>Η συνεργασία με τους γονείς είναι καίριας σημασίας ανεξάρτητα από τις όποιες προσεγγίσεις υιοθετηθούν σχετικά με το πρόγραμμα .</a:t>
            </a:r>
          </a:p>
          <a:p>
            <a:pPr>
              <a:buNone/>
            </a:pPr>
            <a:r>
              <a:rPr lang="el-GR" dirty="0">
                <a:latin typeface="Times New Roman" pitchFamily="18" charset="0"/>
                <a:cs typeface="Times New Roman" pitchFamily="18" charset="0"/>
              </a:rPr>
              <a:t> </a:t>
            </a:r>
          </a:p>
          <a:p>
            <a:pPr>
              <a:buNone/>
            </a:pPr>
            <a:r>
              <a:rPr lang="el-GR" dirty="0">
                <a:latin typeface="Times New Roman" pitchFamily="18" charset="0"/>
                <a:cs typeface="Times New Roman" pitchFamily="18" charset="0"/>
              </a:rPr>
              <a:t>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714356"/>
            <a:ext cx="8258204" cy="5411807"/>
          </a:xfrm>
        </p:spPr>
        <p:txBody>
          <a:bodyPr>
            <a:normAutofit/>
          </a:bodyPr>
          <a:lstStyle/>
          <a:p>
            <a:pPr algn="ctr">
              <a:buNone/>
            </a:pPr>
            <a:r>
              <a:rPr lang="el-GR" b="1" dirty="0">
                <a:latin typeface="Times New Roman" pitchFamily="18" charset="0"/>
                <a:cs typeface="Times New Roman" pitchFamily="18" charset="0"/>
              </a:rPr>
              <a:t>Πρώτες επαφές </a:t>
            </a:r>
          </a:p>
          <a:p>
            <a:r>
              <a:rPr lang="el-GR" dirty="0">
                <a:latin typeface="Times New Roman" pitchFamily="18" charset="0"/>
                <a:cs typeface="Times New Roman" pitchFamily="18" charset="0"/>
              </a:rPr>
              <a:t>Σημαντική περίοδος: οι γονείς ερμηνεύουν την προσέγγιση των παιδαγωγών ως αποδοχή ή ως απόρριψη. </a:t>
            </a:r>
          </a:p>
          <a:p>
            <a:r>
              <a:rPr lang="el-GR" dirty="0">
                <a:latin typeface="Times New Roman" pitchFamily="18" charset="0"/>
                <a:cs typeface="Times New Roman" pitchFamily="18" charset="0"/>
              </a:rPr>
              <a:t>Στόχος είναι η δημιουργία δεκτικού κλίματος που θα βοηθήσει τους γονείς να καταλάβουν ότι ο παιδαγωγός</a:t>
            </a:r>
            <a:r>
              <a:rPr lang="en-US" dirty="0">
                <a:latin typeface="Times New Roman" pitchFamily="18" charset="0"/>
                <a:cs typeface="Times New Roman" pitchFamily="18" charset="0"/>
              </a:rPr>
              <a:t>:</a:t>
            </a:r>
            <a:r>
              <a:rPr lang="el-GR" dirty="0">
                <a:latin typeface="Times New Roman" pitchFamily="18" charset="0"/>
                <a:cs typeface="Times New Roman" pitchFamily="18" charset="0"/>
              </a:rPr>
              <a:t> </a:t>
            </a:r>
          </a:p>
          <a:p>
            <a:pPr>
              <a:buFont typeface="Wingdings" pitchFamily="2" charset="2"/>
              <a:buChar char="v"/>
            </a:pPr>
            <a:r>
              <a:rPr lang="el-GR" dirty="0">
                <a:latin typeface="Times New Roman" pitchFamily="18" charset="0"/>
                <a:cs typeface="Times New Roman" pitchFamily="18" charset="0"/>
              </a:rPr>
              <a:t>είναι συνεργάτης τους </a:t>
            </a:r>
          </a:p>
          <a:p>
            <a:pPr>
              <a:buFont typeface="Wingdings" pitchFamily="2" charset="2"/>
              <a:buChar char="v"/>
            </a:pPr>
            <a:r>
              <a:rPr lang="el-GR" dirty="0">
                <a:latin typeface="Times New Roman" pitchFamily="18" charset="0"/>
                <a:cs typeface="Times New Roman" pitchFamily="18" charset="0"/>
              </a:rPr>
              <a:t>μοιράζεται τις έγνοιες τους </a:t>
            </a:r>
          </a:p>
          <a:p>
            <a:pPr>
              <a:buFont typeface="Wingdings" pitchFamily="2" charset="2"/>
              <a:buChar char="v"/>
            </a:pPr>
            <a:r>
              <a:rPr lang="el-GR" dirty="0">
                <a:latin typeface="Times New Roman" pitchFamily="18" charset="0"/>
                <a:cs typeface="Times New Roman" pitchFamily="18" charset="0"/>
              </a:rPr>
              <a:t>κατανοεί τις ανησυχίες τους </a:t>
            </a:r>
          </a:p>
          <a:p>
            <a:pPr>
              <a:buFont typeface="Wingdings" pitchFamily="2" charset="2"/>
              <a:buChar char="v"/>
            </a:pPr>
            <a:r>
              <a:rPr lang="el-GR" dirty="0">
                <a:latin typeface="Times New Roman" pitchFamily="18" charset="0"/>
                <a:cs typeface="Times New Roman" pitchFamily="18" charset="0"/>
              </a:rPr>
              <a:t>έχει την πρόθεση ουσιαστικής συνεργασίας μαζί τους, την οποία θεωρεί απαραίτητη για το καλό του παιδιού τους</a:t>
            </a:r>
            <a:r>
              <a:rPr lang="en-US" dirty="0">
                <a:latin typeface="Times New Roman" pitchFamily="18" charset="0"/>
                <a:cs typeface="Times New Roman" pitchFamily="18" charset="0"/>
              </a:rPr>
              <a:t>.</a:t>
            </a:r>
            <a:r>
              <a:rPr lang="el-GR" dirty="0">
                <a:latin typeface="Times New Roman" pitchFamily="18" charset="0"/>
                <a:cs typeface="Times New Roman" pitchFamily="18" charset="0"/>
              </a:rPr>
              <a:t> </a:t>
            </a:r>
          </a:p>
          <a:p>
            <a:pPr>
              <a:buNone/>
            </a:pPr>
            <a:r>
              <a:rPr lang="el-GR" dirty="0">
                <a:latin typeface="Times New Roman" pitchFamily="18" charset="0"/>
                <a:cs typeface="Times New Roman" pitchFamily="18" charset="0"/>
              </a:rPr>
              <a:t> </a:t>
            </a:r>
          </a:p>
          <a:p>
            <a:endParaRPr lang="el-GR"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TotalTime>
  <Words>504</Words>
  <Application>Microsoft Office PowerPoint</Application>
  <PresentationFormat>On-screen Show (4:3)</PresentationFormat>
  <Paragraphs>76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Constantia</vt:lpstr>
      <vt:lpstr>Times New Roman</vt:lpstr>
      <vt:lpstr>Wingdings</vt:lpstr>
      <vt:lpstr>Wingdings 2</vt:lpstr>
      <vt:lpstr>Ροή</vt:lpstr>
      <vt:lpstr>     Εκπαίδευση και ετερότητα  Μουσιάδου Νικολέτα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Beta Testing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Εκπαίδευση και ετερότητα</dc:title>
  <dc:creator>Microsoft User</dc:creator>
  <cp:lastModifiedBy>Nikoleta Mousiadou</cp:lastModifiedBy>
  <cp:revision>5</cp:revision>
  <dcterms:created xsi:type="dcterms:W3CDTF">2018-06-15T07:46:59Z</dcterms:created>
  <dcterms:modified xsi:type="dcterms:W3CDTF">2019-09-29T06:34:17Z</dcterms:modified>
</cp:coreProperties>
</file>