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9" r:id="rId4"/>
    <p:sldId id="260" r:id="rId5"/>
    <p:sldId id="261" r:id="rId6"/>
    <p:sldId id="262" r:id="rId7"/>
    <p:sldId id="263" r:id="rId8"/>
    <p:sldId id="281"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1" d="100"/>
          <a:sy n="81" d="100"/>
        </p:scale>
        <p:origin x="-78" y="-690"/>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Διαφάνεια τίτλου">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l-GR"/>
              <a:t>Κάντε κλικ για να επεξεργαστείτε τον τίτλο υποδείγματος</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Τίτλος και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Εισαγωγικά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Κάρτα ονόματος">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Κάρτα ονόματος με φράση">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ή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l-GR"/>
              <a:t>Κάντε κλικ για να επεξεργαστείτε τον τίτλο υποδείγματος</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l-GR"/>
              <a:t>Στυλ κειμένου υποδείγματος</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l-GR"/>
              <a:t>Κάντε κλικ για να επεξεργαστείτε τον τίτλο υποδείγματος</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Στυλ κειμένου υποδείγματος</a:t>
            </a:r>
          </a:p>
        </p:txBody>
      </p:sp>
      <p:sp>
        <p:nvSpPr>
          <p:cNvPr id="4" name="Date Placeholder 3"/>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Στυλ κειμένου υποδείγματος</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l-GR"/>
              <a:t>Κάντε κλικ για να επεξεργαστείτε τον τίτλο υποδείγματος</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ό">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l-GR"/>
              <a:t>Κάντε κλικ για να επεξεργαστείτε τον τίτλο υποδείγματος</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42A54C80-263E-416B-A8E0-580EDEADCBDC}"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l-GR"/>
              <a:t>Κάντε κλικ για να επεξεργαστείτε τον τίτλο υποδείγματος</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l-GR"/>
              <a:t>Κάντε κλικ στο εικονίδιο για να προσθέσετε εικόνα</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Στυλ κειμένου υποδείγματος</a:t>
            </a:r>
          </a:p>
        </p:txBody>
      </p:sp>
      <p:sp>
        <p:nvSpPr>
          <p:cNvPr id="5" name="Date Placeholder 4"/>
          <p:cNvSpPr>
            <a:spLocks noGrp="1"/>
          </p:cNvSpPr>
          <p:nvPr>
            <p:ph type="dt" sz="half" idx="10"/>
          </p:nvPr>
        </p:nvSpPr>
        <p:spPr/>
        <p:txBody>
          <a:bodyPr/>
          <a:lstStyle/>
          <a:p>
            <a:fld id="{B61BEF0D-F0BB-DE4B-95CE-6DB70DBA9567}" type="datetimeFigureOut">
              <a:rPr lang="en-US" dirty="0"/>
              <a:pPr/>
              <a:t>10/31/2019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l-GR"/>
              <a:t>Κάντε κλικ για να επεξεργαστείτε τον τίτλο υποδείγματος</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l-GR"/>
              <a:t>Στυλ κειμένου υποδείγματος</a:t>
            </a:r>
          </a:p>
          <a:p>
            <a:pPr lvl="1"/>
            <a:r>
              <a:rPr lang="el-GR"/>
              <a:t>Δεύτερο επίπεδο</a:t>
            </a:r>
          </a:p>
          <a:p>
            <a:pPr lvl="2"/>
            <a:r>
              <a:rPr lang="el-GR"/>
              <a:t>Τρίτο επίπεδο</a:t>
            </a:r>
          </a:p>
          <a:p>
            <a:pPr lvl="3"/>
            <a:r>
              <a:rPr lang="el-GR"/>
              <a:t>Τέταρτο επίπεδο</a:t>
            </a:r>
          </a:p>
          <a:p>
            <a:pPr lvl="4"/>
            <a:r>
              <a:rPr lang="el-GR"/>
              <a:t>Πέμπτο επίπεδο</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10/31/2019</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Τίτλος 1">
            <a:extLst>
              <a:ext uri="{FF2B5EF4-FFF2-40B4-BE49-F238E27FC236}">
                <a16:creationId xmlns:a16="http://schemas.microsoft.com/office/drawing/2014/main" xmlns="" id="{68B4C8C7-B383-4EF6-B573-A4D58FFBEA58}"/>
              </a:ext>
            </a:extLst>
          </p:cNvPr>
          <p:cNvSpPr>
            <a:spLocks noGrp="1"/>
          </p:cNvSpPr>
          <p:nvPr>
            <p:ph type="ctrTitle"/>
          </p:nvPr>
        </p:nvSpPr>
        <p:spPr>
          <a:xfrm>
            <a:off x="1507067" y="1245704"/>
            <a:ext cx="7766936" cy="3790122"/>
          </a:xfrm>
        </p:spPr>
        <p:txBody>
          <a:bodyPr/>
          <a:lstStyle/>
          <a:p>
            <a:pPr algn="ctr"/>
            <a:r>
              <a:rPr lang="el-GR" sz="2400" dirty="0">
                <a:solidFill>
                  <a:schemeClr val="tx1"/>
                </a:solidFill>
              </a:rPr>
              <a:t>Οι μαθησιακοί στόχοι της εθνικής εορτής της 28ης Οκτωβρίου στο Νηπιαγωγείο, υπό το πρίσμα της Διαπολιτισμικής Εκπαίδευσης</a:t>
            </a:r>
            <a:br>
              <a:rPr lang="el-GR" sz="2400" dirty="0">
                <a:solidFill>
                  <a:schemeClr val="tx1"/>
                </a:solidFill>
              </a:rPr>
            </a:br>
            <a:r>
              <a:rPr lang="el-GR" sz="2400" dirty="0">
                <a:solidFill>
                  <a:schemeClr val="tx1"/>
                </a:solidFill>
              </a:rPr>
              <a:t/>
            </a:r>
            <a:br>
              <a:rPr lang="el-GR" sz="2400" dirty="0">
                <a:solidFill>
                  <a:schemeClr val="tx1"/>
                </a:solidFill>
              </a:rPr>
            </a:br>
            <a:r>
              <a:rPr lang="el-GR" sz="2400" dirty="0">
                <a:solidFill>
                  <a:schemeClr val="tx1"/>
                </a:solidFill>
              </a:rPr>
              <a:t/>
            </a:r>
            <a:br>
              <a:rPr lang="el-GR" sz="2400" dirty="0">
                <a:solidFill>
                  <a:schemeClr val="tx1"/>
                </a:solidFill>
              </a:rPr>
            </a:br>
            <a:r>
              <a:rPr lang="el-GR" sz="2400" dirty="0">
                <a:solidFill>
                  <a:schemeClr val="tx1"/>
                </a:solidFill>
              </a:rPr>
              <a:t/>
            </a:r>
            <a:br>
              <a:rPr lang="el-GR" sz="2400" dirty="0">
                <a:solidFill>
                  <a:schemeClr val="tx1"/>
                </a:solidFill>
              </a:rPr>
            </a:br>
            <a:r>
              <a:rPr lang="el-GR" sz="2400" dirty="0">
                <a:solidFill>
                  <a:schemeClr val="tx1"/>
                </a:solidFill>
              </a:rPr>
              <a:t>Μουσιάδου Νικολέτα  </a:t>
            </a:r>
          </a:p>
        </p:txBody>
      </p:sp>
    </p:spTree>
    <p:extLst>
      <p:ext uri="{BB962C8B-B14F-4D97-AF65-F5344CB8AC3E}">
        <p14:creationId xmlns:p14="http://schemas.microsoft.com/office/powerpoint/2010/main" xmlns="" val="3989425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EE7F7913-048A-4F4E-ACC1-421FC794A970}"/>
              </a:ext>
            </a:extLst>
          </p:cNvPr>
          <p:cNvSpPr>
            <a:spLocks noGrp="1"/>
          </p:cNvSpPr>
          <p:nvPr>
            <p:ph idx="1"/>
          </p:nvPr>
        </p:nvSpPr>
        <p:spPr>
          <a:xfrm>
            <a:off x="901148" y="344557"/>
            <a:ext cx="8372854" cy="6175513"/>
          </a:xfrm>
        </p:spPr>
        <p:txBody>
          <a:bodyPr>
            <a:normAutofit/>
          </a:bodyPr>
          <a:lstStyle/>
          <a:p>
            <a:pPr marL="0" indent="0" algn="ctr">
              <a:buNone/>
            </a:pPr>
            <a:r>
              <a:rPr lang="el-GR" sz="2000" b="1" u="sng" dirty="0"/>
              <a:t>Άρα πρέπει- Διδακτικές προτάσεις .</a:t>
            </a:r>
          </a:p>
          <a:p>
            <a:r>
              <a:rPr lang="el-GR" dirty="0"/>
              <a:t>Να υλοποιηθούν παιδαγωγικές πρακτικές ενεργούς ερευνητικής  δράσης που οδηγούν στην απόκτηση ιστορικών γνώσεων και δεξιοτήτων.</a:t>
            </a:r>
          </a:p>
          <a:p>
            <a:r>
              <a:rPr lang="el-GR" dirty="0"/>
              <a:t>Συγχρόνως, οι δεξιότητες αυτές προωθούν τη διερευνητική μέθοδο διδασκαλίας και συνδράμουν στην προσπάθεια κατανόησης του ιστορικού παρελθόντος εκ μέρους των μαθητών. </a:t>
            </a:r>
          </a:p>
          <a:p>
            <a:r>
              <a:rPr lang="el-GR" dirty="0"/>
              <a:t>	Να γίνει αναφορά και στο πλήθος των χωρών που υπέφεραν από τα δεινά του πολέμου στη διάρκεια του Β’ Παγκοσμίου και να ενταχθεί  ο πόλεμος του 1940 στο γενικότερο πλαίσιο του 2ου Παγκόσμιου Πολέμου.</a:t>
            </a:r>
          </a:p>
          <a:p>
            <a:r>
              <a:rPr lang="el-GR" dirty="0"/>
              <a:t>Να είναι ενημερωμένη η εκπαιδευτικός για το ιστορικό περιεχόμενο της γιορτής μέσω ιστορικών βιβλίων ,ιστορικών πηγών,...</a:t>
            </a:r>
          </a:p>
          <a:p>
            <a:r>
              <a:rPr lang="el-GR" dirty="0"/>
              <a:t>Οι νηπιαγωγοί  θα πρέπει να είναι σε θέση να βοηθήσουν τους μαθητές τους να ερμηνεύσουν το εκάστοτε έργο ως απότοκο προϊόν μιας συγκεκριμένης εποχής που φέρει όμως την άποψη  του δημιουργού του για ένα γεγονός, και ο πίνακας, όπως και κάθε πηγή , πρέπει να αξιοποιείται ως αφορμή για προβληματισμό και όχι ως ιστορικό τεκμήριο </a:t>
            </a:r>
            <a:r>
              <a:rPr lang="el-GR" sz="1600" dirty="0"/>
              <a:t>(</a:t>
            </a:r>
            <a:r>
              <a:rPr lang="el-GR" sz="1600" dirty="0" err="1"/>
              <a:t>Moniot</a:t>
            </a:r>
            <a:r>
              <a:rPr lang="el-GR" sz="1600" dirty="0"/>
              <a:t> 2000, </a:t>
            </a:r>
            <a:r>
              <a:rPr lang="el-GR" sz="1600" dirty="0" err="1"/>
              <a:t>Μαυροσκούφης</a:t>
            </a:r>
            <a:r>
              <a:rPr lang="el-GR" sz="1600" dirty="0"/>
              <a:t> 2005, </a:t>
            </a:r>
            <a:r>
              <a:rPr lang="el-GR" sz="1600" dirty="0" err="1"/>
              <a:t>Δάγκας</a:t>
            </a:r>
            <a:r>
              <a:rPr lang="el-GR" sz="1600" dirty="0"/>
              <a:t> 2006, </a:t>
            </a:r>
            <a:r>
              <a:rPr lang="el-GR" sz="1600" dirty="0" err="1"/>
              <a:t>Ashby</a:t>
            </a:r>
            <a:r>
              <a:rPr lang="el-GR" sz="1600" dirty="0"/>
              <a:t> 2006, Νάκου 2008</a:t>
            </a:r>
            <a:r>
              <a:rPr lang="el-GR" dirty="0"/>
              <a:t>).</a:t>
            </a:r>
          </a:p>
        </p:txBody>
      </p:sp>
    </p:spTree>
    <p:extLst>
      <p:ext uri="{BB962C8B-B14F-4D97-AF65-F5344CB8AC3E}">
        <p14:creationId xmlns:p14="http://schemas.microsoft.com/office/powerpoint/2010/main" xmlns="" val="36890400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B21B3866-146E-415C-923F-77A8E20B2455}"/>
              </a:ext>
            </a:extLst>
          </p:cNvPr>
          <p:cNvSpPr>
            <a:spLocks noGrp="1"/>
          </p:cNvSpPr>
          <p:nvPr>
            <p:ph idx="1"/>
          </p:nvPr>
        </p:nvSpPr>
        <p:spPr>
          <a:xfrm>
            <a:off x="622852" y="861391"/>
            <a:ext cx="8651150" cy="5179971"/>
          </a:xfrm>
        </p:spPr>
        <p:txBody>
          <a:bodyPr/>
          <a:lstStyle/>
          <a:p>
            <a:r>
              <a:rPr lang="el-GR" dirty="0"/>
              <a:t>Να γίνει προσπάθεια να αποφευχθούν έντονες συγκινησιακά φορτισμένες αναφορές, κυρίως μέσω των εικόνων,όπως: </a:t>
            </a:r>
          </a:p>
          <a:p>
            <a:pPr marL="0" indent="0">
              <a:buNone/>
            </a:pPr>
            <a:r>
              <a:rPr lang="el-GR" dirty="0"/>
              <a:t> </a:t>
            </a:r>
          </a:p>
          <a:p>
            <a:endParaRPr lang="el-GR" dirty="0"/>
          </a:p>
        </p:txBody>
      </p:sp>
      <p:pic>
        <p:nvPicPr>
          <p:cNvPr id="4" name="Εικόνα 3">
            <a:extLst>
              <a:ext uri="{FF2B5EF4-FFF2-40B4-BE49-F238E27FC236}">
                <a16:creationId xmlns:a16="http://schemas.microsoft.com/office/drawing/2014/main" xmlns="" id="{704A6009-F7C7-4383-B729-2149692E8EEB}"/>
              </a:ext>
            </a:extLst>
          </p:cNvPr>
          <p:cNvPicPr>
            <a:picLocks noChangeAspect="1"/>
          </p:cNvPicPr>
          <p:nvPr/>
        </p:nvPicPr>
        <p:blipFill>
          <a:blip r:embed="rId2"/>
          <a:stretch>
            <a:fillRect/>
          </a:stretch>
        </p:blipFill>
        <p:spPr>
          <a:xfrm>
            <a:off x="1378227" y="1895060"/>
            <a:ext cx="3034748" cy="3335463"/>
          </a:xfrm>
          <a:prstGeom prst="rect">
            <a:avLst/>
          </a:prstGeom>
        </p:spPr>
      </p:pic>
    </p:spTree>
    <p:extLst>
      <p:ext uri="{BB962C8B-B14F-4D97-AF65-F5344CB8AC3E}">
        <p14:creationId xmlns:p14="http://schemas.microsoft.com/office/powerpoint/2010/main" xmlns="" val="684001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88D06C54-747A-4562-A3C3-9A1CBE4B7E8F}"/>
              </a:ext>
            </a:extLst>
          </p:cNvPr>
          <p:cNvSpPr>
            <a:spLocks noGrp="1"/>
          </p:cNvSpPr>
          <p:nvPr>
            <p:ph idx="1"/>
          </p:nvPr>
        </p:nvSpPr>
        <p:spPr>
          <a:xfrm>
            <a:off x="689112" y="874643"/>
            <a:ext cx="8584889" cy="5166719"/>
          </a:xfrm>
        </p:spPr>
        <p:txBody>
          <a:bodyPr/>
          <a:lstStyle/>
          <a:p>
            <a:pPr marL="0" indent="0" algn="ctr">
              <a:buNone/>
            </a:pPr>
            <a:r>
              <a:rPr lang="el-GR" sz="2400" b="1" dirty="0"/>
              <a:t>Στον μαθησιακό στόχο: διαφορά ειρήνης–πολέμου</a:t>
            </a:r>
          </a:p>
          <a:p>
            <a:pPr marL="0" indent="0" algn="ctr">
              <a:buNone/>
            </a:pPr>
            <a:endParaRPr lang="el-GR" sz="2400" b="1" dirty="0"/>
          </a:p>
          <a:p>
            <a:r>
              <a:rPr lang="el-GR" sz="2000" dirty="0"/>
              <a:t>Οι περισσότεροι Νηπιαγωγοί επικεντρώνονται κυρίως στην ανάδειξη του δίπολου Ελευθερία –Σκλαβιά, Ειρήνη- Πόλεμος μέσω εικόνων, δίχως όμως ιδιαίτερη εμβάθυνση. </a:t>
            </a:r>
          </a:p>
          <a:p>
            <a:r>
              <a:rPr lang="el-GR" sz="2000" dirty="0"/>
              <a:t>Λίγες επεδίωξαν να αξιοποιήσουν  τις εθνικές εορτές ως αφορμή για την ανάπτυξη διαλόγου αναφορικά με τη φιλία των λαών.</a:t>
            </a:r>
          </a:p>
          <a:p>
            <a:endParaRPr lang="el-GR" dirty="0"/>
          </a:p>
        </p:txBody>
      </p:sp>
    </p:spTree>
    <p:extLst>
      <p:ext uri="{BB962C8B-B14F-4D97-AF65-F5344CB8AC3E}">
        <p14:creationId xmlns:p14="http://schemas.microsoft.com/office/powerpoint/2010/main" xmlns="" val="5845010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692C9C98-CF88-4D0A-8E2B-762212515B1F}"/>
              </a:ext>
            </a:extLst>
          </p:cNvPr>
          <p:cNvSpPr>
            <a:spLocks noGrp="1"/>
          </p:cNvSpPr>
          <p:nvPr>
            <p:ph idx="1"/>
          </p:nvPr>
        </p:nvSpPr>
        <p:spPr>
          <a:xfrm>
            <a:off x="861390" y="702365"/>
            <a:ext cx="8412611" cy="5658678"/>
          </a:xfrm>
        </p:spPr>
        <p:txBody>
          <a:bodyPr>
            <a:normAutofit fontScale="92500" lnSpcReduction="10000"/>
          </a:bodyPr>
          <a:lstStyle/>
          <a:p>
            <a:pPr marL="0" indent="0">
              <a:buNone/>
            </a:pPr>
            <a:r>
              <a:rPr lang="el-GR" sz="2200" b="1" u="sng" dirty="0"/>
              <a:t>Άρα πρέπει- Διδακτικές προτάσεις .</a:t>
            </a:r>
          </a:p>
          <a:p>
            <a:r>
              <a:rPr lang="el-GR" sz="2000" dirty="0"/>
              <a:t>Να υλοποιηθούν διδακτικές μέθοδοι βιωματικής προσέγγισης που βοηθούν την ανάδειξη του δίπολου Ελευθερία –Σκλαβιά, Ειρήνη- Πόλεμος, όπως το θεατρικό παιχνίδι, η δραματοποίηση,.... </a:t>
            </a:r>
          </a:p>
          <a:p>
            <a:r>
              <a:rPr lang="el-GR" sz="2000" dirty="0"/>
              <a:t>Σημαντικό είναι τα παιδιά να έρχονται σε επαφή με τις συνέπειες των πολέμων(πείνα, ανελευθερία, ορφάνια, απώλεια αγαθών και ανθρώπων).</a:t>
            </a:r>
          </a:p>
          <a:p>
            <a:r>
              <a:rPr lang="el-GR" sz="2000" dirty="0"/>
              <a:t>Να δοθεί  έμφαση στην συναδέλφωση των λαών, διδάσκοντας τους πολέμους- εχθροπραξίες , ως παράδειγμα προς αποφυγή, και μέσω παραμυθιών,οπως:</a:t>
            </a:r>
          </a:p>
          <a:p>
            <a:r>
              <a:rPr lang="el-GR" dirty="0"/>
              <a:t>	«Η φάλαινα που τρώει τον πόλεμο» του Ευγένιου Τριβιζά, εκδ. Μίνωας</a:t>
            </a:r>
          </a:p>
          <a:p>
            <a:r>
              <a:rPr lang="el-GR" dirty="0"/>
              <a:t>	«Το βιβλίο της ειρήνης» του  Τοντ Παρ, εκδ. Μεταίχμιο</a:t>
            </a:r>
          </a:p>
          <a:p>
            <a:r>
              <a:rPr lang="el-GR" dirty="0"/>
              <a:t>	«Το δάσος με τους κισσούς» της Κατερίνας Αναγνώστου, εκδ. Μικρή Μίλητος</a:t>
            </a:r>
          </a:p>
          <a:p>
            <a:r>
              <a:rPr lang="el-GR" dirty="0"/>
              <a:t>	«Οι μεγάλοι παίζουν τον πόλεμο. ΓΙΑΤΙ;», εκδ Άμμος</a:t>
            </a:r>
          </a:p>
          <a:p>
            <a:r>
              <a:rPr lang="el-GR" dirty="0"/>
              <a:t>	« Η πόλη που έδιωξε τον πόλεμο» του Αντώνη Παπαθεοδούλου, εκδ Πατάκη.</a:t>
            </a:r>
          </a:p>
          <a:p>
            <a:r>
              <a:rPr lang="el-GR" dirty="0"/>
              <a:t>	«Ειρήνη» του Αριστοφάνη</a:t>
            </a:r>
          </a:p>
          <a:p>
            <a:endParaRPr lang="el-GR" dirty="0"/>
          </a:p>
        </p:txBody>
      </p:sp>
    </p:spTree>
    <p:extLst>
      <p:ext uri="{BB962C8B-B14F-4D97-AF65-F5344CB8AC3E}">
        <p14:creationId xmlns:p14="http://schemas.microsoft.com/office/powerpoint/2010/main" xmlns="" val="32790622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8F261A7-475C-462C-A783-33515B8865F0}"/>
              </a:ext>
            </a:extLst>
          </p:cNvPr>
          <p:cNvSpPr>
            <a:spLocks noGrp="1"/>
          </p:cNvSpPr>
          <p:nvPr>
            <p:ph idx="1"/>
          </p:nvPr>
        </p:nvSpPr>
        <p:spPr>
          <a:xfrm>
            <a:off x="874642" y="622853"/>
            <a:ext cx="8399359" cy="5418510"/>
          </a:xfrm>
        </p:spPr>
        <p:txBody>
          <a:bodyPr>
            <a:normAutofit lnSpcReduction="10000"/>
          </a:bodyPr>
          <a:lstStyle/>
          <a:p>
            <a:pPr marL="0" indent="0" algn="ctr">
              <a:buNone/>
            </a:pPr>
            <a:r>
              <a:rPr lang="el-GR" sz="2400" b="1" dirty="0"/>
              <a:t>Στον μαθησιακό στόχο: γνωριμία με  την  ελληνική σημαία</a:t>
            </a:r>
          </a:p>
          <a:p>
            <a:r>
              <a:rPr lang="el-GR" sz="2000" dirty="0"/>
              <a:t>Τα εθνικά </a:t>
            </a:r>
            <a:r>
              <a:rPr lang="el-GR" sz="2000" dirty="0" err="1"/>
              <a:t>σύμβολα,όπως</a:t>
            </a:r>
            <a:r>
              <a:rPr lang="el-GR" sz="2000" dirty="0"/>
              <a:t> η σημαία και ο εθνικός ύμνος, αποτελούν την  πλέον ισχυρή δήλωση της εθνικής </a:t>
            </a:r>
            <a:r>
              <a:rPr lang="el-GR" sz="2000" dirty="0" err="1"/>
              <a:t>ταυτότητας,καθώς</a:t>
            </a:r>
            <a:r>
              <a:rPr lang="el-GR" sz="2000" dirty="0"/>
              <a:t>, συγκροτούν την ‘εικόνα’ του έθνους. Τα έθνη-κράτη διακηρύττουν την ιδιαιτερότητα τους μέσω της υιοθέτησης ,αλλά και χρήσης των εθνικών συμβόλων (</a:t>
            </a:r>
            <a:r>
              <a:rPr lang="el-GR" sz="2000" dirty="0" err="1"/>
              <a:t>Elgenius</a:t>
            </a:r>
            <a:r>
              <a:rPr lang="el-GR" sz="2000" dirty="0"/>
              <a:t>  G,2011).</a:t>
            </a:r>
          </a:p>
          <a:p>
            <a:endParaRPr lang="el-GR" sz="2000" dirty="0"/>
          </a:p>
          <a:p>
            <a:r>
              <a:rPr lang="el-GR" sz="2000" dirty="0"/>
              <a:t>	Παρατηρείται εκτεταμένη επεξεργασία και παρουσίαση της ελληνικής σημαίας με απλή αναφορά στις σημαίες των άλλων χωρών, ενώ ο εθνικός ύμνος ακούγεται συχνά  στο τέλος των εκδηλώσεων.</a:t>
            </a:r>
          </a:p>
          <a:p>
            <a:pPr marL="0" indent="0">
              <a:buNone/>
            </a:pPr>
            <a:r>
              <a:rPr lang="el-GR" sz="2000" b="1" u="sng" dirty="0"/>
              <a:t>Άρα πρέπει- Διδακτικές προτάσεις  </a:t>
            </a:r>
          </a:p>
          <a:p>
            <a:r>
              <a:rPr lang="el-GR" sz="2000" dirty="0"/>
              <a:t>Απαιτείται λεπτός χειρισμός όταν στις τάξεις μας υπάρχουν και αλλοδαποί μαθητές, και να τονιστεί ότι όλοι τα έθνη-κράτη  έχουν εθνικά σύμβολα, όπως σημαίες, εθνικούς ύμνους.</a:t>
            </a:r>
          </a:p>
          <a:p>
            <a:endParaRPr lang="el-GR" dirty="0"/>
          </a:p>
          <a:p>
            <a:endParaRPr lang="el-GR" dirty="0"/>
          </a:p>
        </p:txBody>
      </p:sp>
    </p:spTree>
    <p:extLst>
      <p:ext uri="{BB962C8B-B14F-4D97-AF65-F5344CB8AC3E}">
        <p14:creationId xmlns:p14="http://schemas.microsoft.com/office/powerpoint/2010/main" xmlns="" val="10645996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6E93D0D-E940-4033-90F1-7D6928632F70}"/>
              </a:ext>
            </a:extLst>
          </p:cNvPr>
          <p:cNvSpPr>
            <a:spLocks noGrp="1"/>
          </p:cNvSpPr>
          <p:nvPr>
            <p:ph idx="1"/>
          </p:nvPr>
        </p:nvSpPr>
        <p:spPr>
          <a:xfrm>
            <a:off x="848138" y="609601"/>
            <a:ext cx="8425863" cy="5431762"/>
          </a:xfrm>
        </p:spPr>
        <p:txBody>
          <a:bodyPr/>
          <a:lstStyle/>
          <a:p>
            <a:pPr marL="0" indent="0" algn="ctr">
              <a:buNone/>
            </a:pPr>
            <a:r>
              <a:rPr lang="el-GR" sz="2400" b="1" dirty="0"/>
              <a:t>Στον μαθησιακό στόχο: καλλιέργεια της φιλοπατρίας .</a:t>
            </a:r>
          </a:p>
          <a:p>
            <a:r>
              <a:rPr lang="el-GR" sz="2000" dirty="0"/>
              <a:t>Ο πατριωτισμός  ‘αναδύεται’ από  τις απαγγελίες ποιημάτων, τις θεατρικές δραματοποιήσεις ,το στυλ της διακόσμησης του σχολείου, δηλαδή την επιλογή  του εικονογραφικού  υλικού αλλά και την εκτεταμένη χρήση  εθνικών συμβόλων, όπως σημαίες και χάρτες της Ελλάδας. </a:t>
            </a:r>
          </a:p>
          <a:p>
            <a:r>
              <a:rPr lang="el-GR" sz="2000" dirty="0"/>
              <a:t>Ωστόσο ελλοχεύει ο κίνδυνος λόγω της ρευστής του έννοιας, ο πατριωτισμός να  ‘ξεφύγει’ από τα επιτρεπτά και αποδεκτά πλαίσια και να ‘αγγίξει’ τα όρια του σωβινισμού καθώς και του εθνικισμού </a:t>
            </a:r>
            <a:r>
              <a:rPr lang="el-GR" sz="1600" dirty="0"/>
              <a:t>(</a:t>
            </a:r>
            <a:r>
              <a:rPr lang="el-GR" sz="1600" dirty="0" err="1"/>
              <a:t>Μαυροσκούφης</a:t>
            </a:r>
            <a:r>
              <a:rPr lang="el-GR" sz="1600" dirty="0"/>
              <a:t> 1999) </a:t>
            </a:r>
            <a:r>
              <a:rPr lang="el-GR" sz="2000" dirty="0"/>
              <a:t>και εθνοκεντρισμού </a:t>
            </a:r>
            <a:r>
              <a:rPr lang="el-GR" sz="1600" dirty="0"/>
              <a:t>(</a:t>
            </a:r>
            <a:r>
              <a:rPr lang="el-GR" sz="1600" dirty="0" err="1"/>
              <a:t>Golia</a:t>
            </a:r>
            <a:r>
              <a:rPr lang="el-GR" sz="1600" dirty="0"/>
              <a:t> 2006).   </a:t>
            </a:r>
          </a:p>
          <a:p>
            <a:r>
              <a:rPr lang="el-GR" sz="2000" dirty="0"/>
              <a:t> Ο </a:t>
            </a:r>
            <a:r>
              <a:rPr lang="el-GR" sz="2000" dirty="0" err="1"/>
              <a:t>Viroli</a:t>
            </a:r>
            <a:r>
              <a:rPr lang="el-GR" sz="2000" dirty="0"/>
              <a:t> (1995), προχωρεί στην διάκριση μεταξύ του εθνικισμού και του πατριωτισμού ,υποστηρίζοντας ότι ο πατριωτισμός δύναται να συνυπάρχει με την αποδοχή της πολιτισμικής ετερότητας του ‘άλλου’, άρα δεν του επισυνάπτει αρνητικό πρόσημο. </a:t>
            </a:r>
          </a:p>
          <a:p>
            <a:endParaRPr lang="el-GR" dirty="0"/>
          </a:p>
        </p:txBody>
      </p:sp>
    </p:spTree>
    <p:extLst>
      <p:ext uri="{BB962C8B-B14F-4D97-AF65-F5344CB8AC3E}">
        <p14:creationId xmlns:p14="http://schemas.microsoft.com/office/powerpoint/2010/main" xmlns="" val="204456291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00E5CCB3-944A-4F18-B794-C33A33A9296D}"/>
              </a:ext>
            </a:extLst>
          </p:cNvPr>
          <p:cNvSpPr>
            <a:spLocks noGrp="1"/>
          </p:cNvSpPr>
          <p:nvPr>
            <p:ph idx="1"/>
          </p:nvPr>
        </p:nvSpPr>
        <p:spPr>
          <a:xfrm>
            <a:off x="649357" y="967409"/>
            <a:ext cx="8624645" cy="5073953"/>
          </a:xfrm>
        </p:spPr>
        <p:txBody>
          <a:bodyPr/>
          <a:lstStyle/>
          <a:p>
            <a:pPr marL="0" indent="0">
              <a:buNone/>
            </a:pPr>
            <a:r>
              <a:rPr lang="el-GR" sz="2000" b="1" u="sng" dirty="0"/>
              <a:t>Άρα πρέπει- Διδακτικές προτάσεις .</a:t>
            </a:r>
          </a:p>
          <a:p>
            <a:r>
              <a:rPr lang="el-GR" sz="2000" dirty="0"/>
              <a:t>Να εξαλειφθεί η ‘γλώσσα’ του εθνικισμού που είναι προκατειλημμένη, </a:t>
            </a:r>
            <a:r>
              <a:rPr lang="el-GR" sz="2000" dirty="0" err="1"/>
              <a:t>ξενοφοβική</a:t>
            </a:r>
            <a:r>
              <a:rPr lang="el-GR" sz="2000" dirty="0"/>
              <a:t>, αδιάλλακτη και στηρίζεται στην άποψη της μοναδικότητας - αυθεντικότητας  της παράδοσης, και </a:t>
            </a:r>
          </a:p>
          <a:p>
            <a:r>
              <a:rPr lang="el-GR" sz="2000" dirty="0"/>
              <a:t>Να υιοθετηθεί η ανεκτική ‘γλώσσα’ του πατριωτισμού, που πηγάζει από την αγάπη για την πατρίδα, για τη χώρα, από την αίσθηση του δημόσιου </a:t>
            </a:r>
            <a:r>
              <a:rPr lang="el-GR" sz="2000" dirty="0" err="1"/>
              <a:t>καθήκοντος,και</a:t>
            </a:r>
            <a:r>
              <a:rPr lang="el-GR" sz="2000" dirty="0"/>
              <a:t>  από την αγάπη της κοινής ελευθερίας. </a:t>
            </a:r>
          </a:p>
          <a:p>
            <a:endParaRPr lang="el-GR" sz="2000" dirty="0"/>
          </a:p>
          <a:p>
            <a:endParaRPr lang="el-GR" dirty="0"/>
          </a:p>
        </p:txBody>
      </p:sp>
    </p:spTree>
    <p:extLst>
      <p:ext uri="{BB962C8B-B14F-4D97-AF65-F5344CB8AC3E}">
        <p14:creationId xmlns:p14="http://schemas.microsoft.com/office/powerpoint/2010/main" xmlns="" val="9947355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3D2BD57-15CD-4007-A6C7-7C16F39D0A5B}"/>
              </a:ext>
            </a:extLst>
          </p:cNvPr>
          <p:cNvSpPr>
            <a:spLocks noGrp="1"/>
          </p:cNvSpPr>
          <p:nvPr>
            <p:ph idx="1"/>
          </p:nvPr>
        </p:nvSpPr>
        <p:spPr>
          <a:xfrm>
            <a:off x="569844" y="410817"/>
            <a:ext cx="8704158" cy="6029740"/>
          </a:xfrm>
        </p:spPr>
        <p:txBody>
          <a:bodyPr>
            <a:normAutofit lnSpcReduction="10000"/>
          </a:bodyPr>
          <a:lstStyle/>
          <a:p>
            <a:pPr marL="0" indent="0" algn="ctr">
              <a:buNone/>
            </a:pPr>
            <a:r>
              <a:rPr lang="el-GR" sz="2400" b="1" dirty="0"/>
              <a:t>Στον μαθησιακό στόχο: ημέρα συλλογικής μνήμης  </a:t>
            </a:r>
          </a:p>
          <a:p>
            <a:r>
              <a:rPr lang="el-GR" sz="2000" dirty="0"/>
              <a:t>Η μνήμη συνιστά στοιχείο της ταυτότητας μας (</a:t>
            </a:r>
            <a:r>
              <a:rPr lang="el-GR" sz="2000" dirty="0" err="1"/>
              <a:t>Αβδελά</a:t>
            </a:r>
            <a:r>
              <a:rPr lang="el-GR" sz="2000" dirty="0"/>
              <a:t> 1998), καθώς οι κοινές  μνήμες που μοιραζόμαστε με άλλους ανθρώπους σφυρηλατούν στενούς δεσμούς μαζί τους ,την αίσθηση της κοινής μοίρας. Συνεπώς, είναι άρρηκτη η σχέση που υφίσταται ανάμεσα στη μνήμη και στις εθνικές εορτές, καθώς μέσω αυτών, διαμορφώνεται η συλλογική μνήμη, όπως υποστηρίζει ο </a:t>
            </a:r>
            <a:r>
              <a:rPr lang="el-GR" sz="2000" dirty="0" err="1"/>
              <a:t>Connerton</a:t>
            </a:r>
            <a:r>
              <a:rPr lang="el-GR" sz="2000" dirty="0"/>
              <a:t>(1989). </a:t>
            </a:r>
          </a:p>
          <a:p>
            <a:r>
              <a:rPr lang="el-GR" sz="2000" dirty="0"/>
              <a:t>Ωστόσο έρευνες ανέδειξαν ότι οι αναφορές των εκπαιδευτικών περιστρέφονται  σε ιστορικά θέματα που αφορούν  μόνον τον Ελληνισμό, και  στηρίζονται  στην επιλεκτική κοινωνική μνήμη καθώς παραλείπονται  γεγονότα  που θα διατάραζαν την εικόνα της συνέχειας και ομοιογένειας  του έθνους</a:t>
            </a:r>
            <a:r>
              <a:rPr lang="el-GR" sz="1600" dirty="0"/>
              <a:t>(</a:t>
            </a:r>
            <a:r>
              <a:rPr lang="el-GR" sz="1600" dirty="0" err="1"/>
              <a:t>Αβδελά</a:t>
            </a:r>
            <a:r>
              <a:rPr lang="el-GR" sz="1600" dirty="0"/>
              <a:t> 1998, 2007, </a:t>
            </a:r>
            <a:r>
              <a:rPr lang="el-GR" sz="1600" dirty="0" err="1"/>
              <a:t>Moniot</a:t>
            </a:r>
            <a:r>
              <a:rPr lang="el-GR" sz="1600" dirty="0"/>
              <a:t> 2002, </a:t>
            </a:r>
            <a:r>
              <a:rPr lang="el-GR" sz="1600" dirty="0" err="1"/>
              <a:t>Βούρη</a:t>
            </a:r>
            <a:r>
              <a:rPr lang="el-GR" sz="1600" dirty="0"/>
              <a:t> 2006). </a:t>
            </a:r>
          </a:p>
          <a:p>
            <a:endParaRPr lang="el-GR" dirty="0"/>
          </a:p>
          <a:p>
            <a:pPr marL="0" indent="0">
              <a:buNone/>
            </a:pPr>
            <a:r>
              <a:rPr lang="el-GR" sz="2000" b="1" u="sng" dirty="0"/>
              <a:t>Άρα πρέπει- Διδακτικές  προτάσεις.</a:t>
            </a:r>
          </a:p>
          <a:p>
            <a:r>
              <a:rPr lang="el-GR" sz="2000" dirty="0"/>
              <a:t>Να έρχεται η τάξη σε επαφή με ανθρώπους που έζησαν τα γεγονότα .</a:t>
            </a:r>
          </a:p>
          <a:p>
            <a:r>
              <a:rPr lang="el-GR" sz="2000" dirty="0"/>
              <a:t>Να γίνεται αναφορά σε όλα τα γεγονότα που διαδραματίστηκαν εκείνη την περίοδο.</a:t>
            </a:r>
          </a:p>
          <a:p>
            <a:endParaRPr lang="el-GR" dirty="0"/>
          </a:p>
        </p:txBody>
      </p:sp>
    </p:spTree>
    <p:extLst>
      <p:ext uri="{BB962C8B-B14F-4D97-AF65-F5344CB8AC3E}">
        <p14:creationId xmlns:p14="http://schemas.microsoft.com/office/powerpoint/2010/main" xmlns="" val="9564088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D2951649-9E06-40CD-AC8B-98E969E76448}"/>
              </a:ext>
            </a:extLst>
          </p:cNvPr>
          <p:cNvSpPr>
            <a:spLocks noGrp="1"/>
          </p:cNvSpPr>
          <p:nvPr>
            <p:ph idx="1"/>
          </p:nvPr>
        </p:nvSpPr>
        <p:spPr>
          <a:xfrm>
            <a:off x="742122" y="795131"/>
            <a:ext cx="8531880" cy="5246232"/>
          </a:xfrm>
        </p:spPr>
        <p:txBody>
          <a:bodyPr/>
          <a:lstStyle/>
          <a:p>
            <a:pPr marL="0" indent="0" algn="ctr">
              <a:buNone/>
            </a:pPr>
            <a:r>
              <a:rPr lang="el-GR" sz="2400" b="1" dirty="0"/>
              <a:t>Στον μαθησιακό στόχο: καλλιέργεια της εθνικής συναίσθησης, υπερηφάνειας, και  ταυτότητας.</a:t>
            </a:r>
          </a:p>
          <a:p>
            <a:r>
              <a:rPr lang="el-GR" sz="2000" dirty="0"/>
              <a:t>Αναμφισβήτητα, η κατασκευή της εθνικής ταυτότητας προωθείται όχι μόνο μέσω της ύλης των σχολικών μαθημάτων και συγκεκριμένα μέσω του μαθήματος της </a:t>
            </a:r>
            <a:r>
              <a:rPr lang="el-GR" sz="1600" dirty="0"/>
              <a:t>Ιστορίας (</a:t>
            </a:r>
            <a:r>
              <a:rPr lang="el-GR" sz="1600" dirty="0" err="1"/>
              <a:t>Κρεμμυδάς</a:t>
            </a:r>
            <a:r>
              <a:rPr lang="el-GR" sz="1600" dirty="0"/>
              <a:t> 2004), </a:t>
            </a:r>
            <a:r>
              <a:rPr lang="el-GR" sz="2000" dirty="0"/>
              <a:t>αλλά πραγματώνεται επίσης μέσω των εθνικών επετειακών εκδηλώσεων. </a:t>
            </a:r>
          </a:p>
          <a:p>
            <a:r>
              <a:rPr lang="el-GR" sz="2000" dirty="0"/>
              <a:t>Οι εθνικές εορτές στην Ελλάδα αποβλέπουν, με έμμεσο ωστόσο τρόπο και στην σφυρηλάτηση της εθνικής ταυτότητας </a:t>
            </a:r>
            <a:r>
              <a:rPr lang="el-GR" sz="1600" dirty="0"/>
              <a:t>(Αβδελά 2001, Μπονίδης 2004,Golia 2007)</a:t>
            </a:r>
            <a:r>
              <a:rPr lang="el-GR" sz="2000" dirty="0"/>
              <a:t>, ή στην διαιώνιση και ενδυνάμωση της.</a:t>
            </a:r>
          </a:p>
          <a:p>
            <a:r>
              <a:rPr lang="el-GR" sz="2000" dirty="0"/>
              <a:t> Μέσα από αυτήν την διαδικασία των εθνικών εορτών, δίνεται η ευκαιρία στα παιδιά να αποκτήσουν μια εικόνα για τον  εθνικό τους εαυτό και να τον αγαπήσουν. </a:t>
            </a:r>
          </a:p>
          <a:p>
            <a:endParaRPr lang="el-GR" dirty="0"/>
          </a:p>
        </p:txBody>
      </p:sp>
    </p:spTree>
    <p:extLst>
      <p:ext uri="{BB962C8B-B14F-4D97-AF65-F5344CB8AC3E}">
        <p14:creationId xmlns:p14="http://schemas.microsoft.com/office/powerpoint/2010/main" xmlns="" val="344993437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A8B981CB-8CD5-4DBA-8B86-A7B350774CB6}"/>
              </a:ext>
            </a:extLst>
          </p:cNvPr>
          <p:cNvSpPr>
            <a:spLocks noGrp="1"/>
          </p:cNvSpPr>
          <p:nvPr>
            <p:ph idx="1"/>
          </p:nvPr>
        </p:nvSpPr>
        <p:spPr>
          <a:xfrm>
            <a:off x="808382" y="887897"/>
            <a:ext cx="8465619" cy="5153466"/>
          </a:xfrm>
        </p:spPr>
        <p:txBody>
          <a:bodyPr/>
          <a:lstStyle/>
          <a:p>
            <a:endParaRPr lang="el-GR" dirty="0"/>
          </a:p>
          <a:p>
            <a:r>
              <a:rPr lang="el-GR" sz="2000" dirty="0"/>
              <a:t>Στην έρευνα των Μάγου και Χαλατσογιάννη (2011), σχετικά με την παρουσία των  εθνοπολιτισμικά διαφορετικών μαθητών στην τάξη, αποκαλύπτεται ότι μεγάλο μέρος των συμμετεχόντων νηπιαγωγών, θεωρούν πως </a:t>
            </a:r>
            <a:r>
              <a:rPr lang="el-GR" sz="2000" i="1" dirty="0"/>
              <a:t>«η γιορτή εκπροσωπεί την εθνοπολιτισμική κυρίαρχη ομάδα και οι μαθητές που δεν ανήκουν σε αυτή ,απλώς πρέπει να προσαρμοστούν στο περιεχόμενο της γιορτής και στον τρόπο εορτασμού της</a:t>
            </a:r>
            <a:r>
              <a:rPr lang="el-GR" sz="2000" dirty="0"/>
              <a:t>» (2011: 240). </a:t>
            </a:r>
          </a:p>
          <a:p>
            <a:r>
              <a:rPr lang="el-GR" sz="2000" dirty="0"/>
              <a:t> Ένα μικρό ποσοστό των νηπιαγωγών υιοθετεί μια ΄διακριτική’  στάση, κατά τον σχεδιασμό των εθνικών εορτών, κυρίως αναφορικά με τα ποιήματα που θα μοιραστούν στους ‘άλλους’ μαθητές</a:t>
            </a:r>
            <a:r>
              <a:rPr lang="el-GR" sz="1600" dirty="0"/>
              <a:t>(Μάγος &amp; </a:t>
            </a:r>
            <a:r>
              <a:rPr lang="el-GR" sz="1600" dirty="0" err="1"/>
              <a:t>Χαλατσογιάννη</a:t>
            </a:r>
            <a:r>
              <a:rPr lang="el-GR" sz="1600" dirty="0"/>
              <a:t> 2011).</a:t>
            </a:r>
          </a:p>
        </p:txBody>
      </p:sp>
    </p:spTree>
    <p:extLst>
      <p:ext uri="{BB962C8B-B14F-4D97-AF65-F5344CB8AC3E}">
        <p14:creationId xmlns:p14="http://schemas.microsoft.com/office/powerpoint/2010/main" xmlns="" val="106072652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6CD7D9A-8C05-41C6-A003-14319CBCE825}"/>
              </a:ext>
            </a:extLst>
          </p:cNvPr>
          <p:cNvSpPr>
            <a:spLocks noGrp="1"/>
          </p:cNvSpPr>
          <p:nvPr>
            <p:ph idx="1"/>
          </p:nvPr>
        </p:nvSpPr>
        <p:spPr>
          <a:xfrm>
            <a:off x="861390" y="795131"/>
            <a:ext cx="8412611" cy="5246232"/>
          </a:xfrm>
        </p:spPr>
        <p:txBody>
          <a:bodyPr>
            <a:normAutofit fontScale="92500" lnSpcReduction="20000"/>
          </a:bodyPr>
          <a:lstStyle/>
          <a:p>
            <a:endParaRPr lang="el-GR" dirty="0"/>
          </a:p>
          <a:p>
            <a:endParaRPr lang="el-GR" dirty="0"/>
          </a:p>
          <a:p>
            <a:r>
              <a:rPr lang="el-GR" sz="2200" dirty="0">
                <a:latin typeface="Arial" panose="020B0604020202020204" pitchFamily="34" charset="0"/>
                <a:cs typeface="Arial" panose="020B0604020202020204" pitchFamily="34" charset="0"/>
              </a:rPr>
              <a:t>Οι εθνικές εορτές, ως στιγμές ‘επιλεγμένης δόξας’ του κράτους, αφορούν </a:t>
            </a:r>
            <a:r>
              <a:rPr lang="el-GR" sz="2200" dirty="0">
                <a:cs typeface="Arial" panose="020B0604020202020204" pitchFamily="34" charset="0"/>
              </a:rPr>
              <a:t>γεγονότα</a:t>
            </a:r>
            <a:r>
              <a:rPr lang="el-GR" sz="2200" dirty="0">
                <a:latin typeface="Arial" panose="020B0604020202020204" pitchFamily="34" charset="0"/>
                <a:cs typeface="Arial" panose="020B0604020202020204" pitchFamily="34" charset="0"/>
              </a:rPr>
              <a:t> στην ιστορία του εθνικού κράτους, που επιλέγονται για να γίνουν αντικείμενο εορτασμού και θύμησης.</a:t>
            </a:r>
          </a:p>
          <a:p>
            <a:pPr marL="0" indent="0">
              <a:buNone/>
            </a:pPr>
            <a:endParaRPr lang="el-GR" sz="2200" dirty="0">
              <a:latin typeface="Arial" panose="020B0604020202020204" pitchFamily="34" charset="0"/>
              <a:cs typeface="Arial" panose="020B0604020202020204" pitchFamily="34" charset="0"/>
            </a:endParaRPr>
          </a:p>
          <a:p>
            <a:r>
              <a:rPr lang="el-GR" sz="2200" dirty="0">
                <a:latin typeface="Arial" panose="020B0604020202020204" pitchFamily="34" charset="0"/>
                <a:cs typeface="Arial" panose="020B0604020202020204" pitchFamily="34" charset="0"/>
              </a:rPr>
              <a:t>Στην Ελλάδα, οι εθνικές εορτές, που θεωρούνται ως οι πλέον σημαντικές και εορτάζονται με κάθε επισημότητα και στα σχολεία όλων των βαθμίδων, είναι η 25η Μαρτίου του 1821 και η 28η Οκτωβρίου του 1940. </a:t>
            </a:r>
          </a:p>
          <a:p>
            <a:endParaRPr lang="el-GR" sz="2200" dirty="0">
              <a:latin typeface="Arial" panose="020B0604020202020204" pitchFamily="34" charset="0"/>
              <a:cs typeface="Arial" panose="020B0604020202020204" pitchFamily="34" charset="0"/>
            </a:endParaRPr>
          </a:p>
          <a:p>
            <a:r>
              <a:rPr lang="el-GR" sz="2200" dirty="0">
                <a:latin typeface="Arial" panose="020B0604020202020204" pitchFamily="34" charset="0"/>
                <a:cs typeface="Arial" panose="020B0604020202020204" pitchFamily="34" charset="0"/>
              </a:rPr>
              <a:t>Η παρουσία τους , καταγράφεται στον ελληνικό εκπαιδευτικό χώρο κυρίως στις αρχές του 20ου αιώνα (Μπονίδης 2004, 2008).</a:t>
            </a:r>
          </a:p>
          <a:p>
            <a:endParaRPr lang="el-GR" sz="2000" dirty="0">
              <a:latin typeface="Arial" panose="020B0604020202020204" pitchFamily="34" charset="0"/>
              <a:cs typeface="Arial" panose="020B0604020202020204" pitchFamily="34" charset="0"/>
            </a:endParaRPr>
          </a:p>
          <a:p>
            <a:endParaRPr lang="el-GR" sz="2000" dirty="0">
              <a:latin typeface="Arial" panose="020B0604020202020204" pitchFamily="34" charset="0"/>
              <a:cs typeface="Arial" panose="020B0604020202020204" pitchFamily="34" charset="0"/>
            </a:endParaRPr>
          </a:p>
          <a:p>
            <a:pPr marL="0" indent="0">
              <a:buNone/>
            </a:pPr>
            <a:r>
              <a:rPr lang="el-GR" sz="20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xmlns="" val="32253999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19FB646-31DB-49C8-A815-5384E27514F9}"/>
              </a:ext>
            </a:extLst>
          </p:cNvPr>
          <p:cNvSpPr>
            <a:spLocks noGrp="1"/>
          </p:cNvSpPr>
          <p:nvPr>
            <p:ph idx="1"/>
          </p:nvPr>
        </p:nvSpPr>
        <p:spPr>
          <a:xfrm>
            <a:off x="887896" y="742123"/>
            <a:ext cx="8386106" cy="5299240"/>
          </a:xfrm>
        </p:spPr>
        <p:txBody>
          <a:bodyPr/>
          <a:lstStyle/>
          <a:p>
            <a:pPr marL="0" indent="0">
              <a:buNone/>
            </a:pPr>
            <a:r>
              <a:rPr lang="el-GR" sz="2000" b="1" u="sng" dirty="0"/>
              <a:t>Άρα πρέπει-Διδακτικές προτάσεις .</a:t>
            </a:r>
          </a:p>
          <a:p>
            <a:endParaRPr lang="el-GR" sz="2000" dirty="0"/>
          </a:p>
          <a:p>
            <a:r>
              <a:rPr lang="el-GR" sz="2000" dirty="0"/>
              <a:t>Να δίδεται ιδιαίτερη προσοχή στην παρουσία των ‘άλλων’ μαθητών στην </a:t>
            </a:r>
            <a:r>
              <a:rPr lang="el-GR" sz="2000" dirty="0" err="1"/>
              <a:t>τάξη,ώστε</a:t>
            </a:r>
            <a:r>
              <a:rPr lang="el-GR" sz="2000" dirty="0"/>
              <a:t> να  μην </a:t>
            </a:r>
            <a:r>
              <a:rPr lang="el-GR" sz="2000" dirty="0" err="1"/>
              <a:t>περιθωριοπούνται</a:t>
            </a:r>
            <a:r>
              <a:rPr lang="el-GR" sz="2000" dirty="0"/>
              <a:t>  και να ‘</a:t>
            </a:r>
            <a:r>
              <a:rPr lang="el-GR" sz="2000" dirty="0" err="1"/>
              <a:t>προσβάλεται</a:t>
            </a:r>
            <a:r>
              <a:rPr lang="el-GR" sz="2000" dirty="0"/>
              <a:t> η εθνική και πολιτισμική τους ταυτότητα, </a:t>
            </a:r>
          </a:p>
          <a:p>
            <a:endParaRPr lang="el-GR" sz="2000" dirty="0"/>
          </a:p>
          <a:p>
            <a:r>
              <a:rPr lang="el-GR" sz="2000" dirty="0"/>
              <a:t>Να αποφεύγονται στοιχεία  ανωτερότητας, υπεροψίας και υπέρμετρου τονισμού στην παρουσίαση του εθνικού «εαυτού», σε αντιδιαστολή με τον εθνικό «άλλο».</a:t>
            </a:r>
          </a:p>
          <a:p>
            <a:pPr marL="0" indent="0">
              <a:buNone/>
            </a:pPr>
            <a:r>
              <a:rPr lang="el-GR" sz="2000" dirty="0"/>
              <a:t>	</a:t>
            </a:r>
          </a:p>
          <a:p>
            <a:r>
              <a:rPr lang="el-GR" sz="2000" dirty="0"/>
              <a:t>Να τονιστεί ότι τα τραγούδια της εποχής εκείνης με σατυρικό περιεχόμενο π.χ. «Βάζει ο Ντούτσε την στολή του»,...στόχευαν στη τόνωση της εθνικής υπερηφάνειας και ψυχικής ενδυνάμωσης για να αντιμετωπίσουν οι Έλληνες  τους εισβολείς .</a:t>
            </a:r>
          </a:p>
          <a:p>
            <a:endParaRPr lang="el-GR" dirty="0"/>
          </a:p>
        </p:txBody>
      </p:sp>
    </p:spTree>
    <p:extLst>
      <p:ext uri="{BB962C8B-B14F-4D97-AF65-F5344CB8AC3E}">
        <p14:creationId xmlns:p14="http://schemas.microsoft.com/office/powerpoint/2010/main" xmlns="" val="151675913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2CCE69B-4461-4FD1-BECB-28922024C4A7}"/>
              </a:ext>
            </a:extLst>
          </p:cNvPr>
          <p:cNvSpPr>
            <a:spLocks noGrp="1"/>
          </p:cNvSpPr>
          <p:nvPr>
            <p:ph idx="1"/>
          </p:nvPr>
        </p:nvSpPr>
        <p:spPr>
          <a:xfrm>
            <a:off x="689112" y="530087"/>
            <a:ext cx="8584889" cy="5511275"/>
          </a:xfrm>
        </p:spPr>
        <p:txBody>
          <a:bodyPr/>
          <a:lstStyle/>
          <a:p>
            <a:r>
              <a:rPr lang="el-GR" sz="2000" dirty="0"/>
              <a:t>Να χρησιμοποιηθούν οι </a:t>
            </a:r>
            <a:r>
              <a:rPr lang="el-GR" sz="2000" dirty="0" err="1"/>
              <a:t>γελιογραφίες</a:t>
            </a:r>
            <a:r>
              <a:rPr lang="el-GR" sz="2000" dirty="0"/>
              <a:t> της εποχής ,ωστόσο  πρέπει να τονιστεί ο λόγος που δημιουργήθηκαν αυτές</a:t>
            </a:r>
          </a:p>
          <a:p>
            <a:endParaRPr lang="el-GR" dirty="0"/>
          </a:p>
        </p:txBody>
      </p:sp>
      <p:pic>
        <p:nvPicPr>
          <p:cNvPr id="4" name="Εικόνα 3">
            <a:extLst>
              <a:ext uri="{FF2B5EF4-FFF2-40B4-BE49-F238E27FC236}">
                <a16:creationId xmlns:a16="http://schemas.microsoft.com/office/drawing/2014/main" xmlns="" id="{55D359FC-66D7-4B3E-88BB-B76420316AF4}"/>
              </a:ext>
            </a:extLst>
          </p:cNvPr>
          <p:cNvPicPr>
            <a:picLocks noChangeAspect="1"/>
          </p:cNvPicPr>
          <p:nvPr/>
        </p:nvPicPr>
        <p:blipFill>
          <a:blip r:embed="rId2"/>
          <a:stretch>
            <a:fillRect/>
          </a:stretch>
        </p:blipFill>
        <p:spPr>
          <a:xfrm>
            <a:off x="1139687" y="1825613"/>
            <a:ext cx="3445565" cy="3206774"/>
          </a:xfrm>
          <a:prstGeom prst="rect">
            <a:avLst/>
          </a:prstGeom>
        </p:spPr>
      </p:pic>
    </p:spTree>
    <p:extLst>
      <p:ext uri="{BB962C8B-B14F-4D97-AF65-F5344CB8AC3E}">
        <p14:creationId xmlns:p14="http://schemas.microsoft.com/office/powerpoint/2010/main" xmlns="" val="139559618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08D9D850-B783-49C1-A92F-EDE980EA733F}"/>
              </a:ext>
            </a:extLst>
          </p:cNvPr>
          <p:cNvSpPr>
            <a:spLocks noGrp="1"/>
          </p:cNvSpPr>
          <p:nvPr>
            <p:ph idx="1"/>
          </p:nvPr>
        </p:nvSpPr>
        <p:spPr>
          <a:xfrm>
            <a:off x="821634" y="795131"/>
            <a:ext cx="8452367" cy="5246232"/>
          </a:xfrm>
        </p:spPr>
        <p:txBody>
          <a:bodyPr/>
          <a:lstStyle/>
          <a:p>
            <a:pPr marL="0" indent="0" algn="ctr">
              <a:buNone/>
            </a:pPr>
            <a:r>
              <a:rPr lang="el-GR" sz="2000" b="1" dirty="0"/>
              <a:t>ΕΠΙΛΟΓΟΣ</a:t>
            </a:r>
          </a:p>
          <a:p>
            <a:r>
              <a:rPr lang="el-GR" sz="2400" dirty="0"/>
              <a:t>Χρέος όλων είναι, για την επίτευξη της υπεράσπισης των εθνικών θέσεων, η διαμόρφωση μιας </a:t>
            </a:r>
            <a:r>
              <a:rPr lang="el-GR" sz="2400" b="1" dirty="0"/>
              <a:t>ελληνικής εθνικής ταυτότητας, </a:t>
            </a:r>
            <a:r>
              <a:rPr lang="el-GR" sz="2400" dirty="0"/>
              <a:t>που θα εξασφαλίζει την </a:t>
            </a:r>
            <a:r>
              <a:rPr lang="el-GR" sz="2400" b="1" dirty="0"/>
              <a:t>εθνική αυτογνωσία </a:t>
            </a:r>
            <a:r>
              <a:rPr lang="el-GR" sz="2400" dirty="0"/>
              <a:t>και θα αναδεικνύει την </a:t>
            </a:r>
            <a:r>
              <a:rPr lang="el-GR" sz="2400" b="1" dirty="0"/>
              <a:t>αξία του σημερινού ελληνικού πολιτισμού</a:t>
            </a:r>
            <a:r>
              <a:rPr lang="el-GR" sz="2400" dirty="0"/>
              <a:t>, που επηρεάστηκε από τον Αρχαίο Ελληνικό  πολιτισμό, το Βυζάντιο και τον Διαφωτισμό αλλά  και από άλλους πολιτισμούς που χαρακτήριζαν διάφορες κοινωνικές ομάδες που έζησαν και ζουν ακόμη εντός και εκτός συνόρων </a:t>
            </a:r>
            <a:r>
              <a:rPr lang="el-GR" sz="1600" dirty="0"/>
              <a:t>(</a:t>
            </a:r>
            <a:r>
              <a:rPr lang="el-GR" sz="1600" dirty="0" err="1"/>
              <a:t>Φραγκουδάκη</a:t>
            </a:r>
            <a:r>
              <a:rPr lang="el-GR" sz="1600" dirty="0"/>
              <a:t> 2007). </a:t>
            </a:r>
          </a:p>
          <a:p>
            <a:endParaRPr lang="el-GR" dirty="0"/>
          </a:p>
        </p:txBody>
      </p:sp>
    </p:spTree>
    <p:extLst>
      <p:ext uri="{BB962C8B-B14F-4D97-AF65-F5344CB8AC3E}">
        <p14:creationId xmlns:p14="http://schemas.microsoft.com/office/powerpoint/2010/main" xmlns="" val="28286261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C52C6BC1-48C2-4E3B-9FB8-D553CBD3F12C}"/>
              </a:ext>
            </a:extLst>
          </p:cNvPr>
          <p:cNvSpPr>
            <a:spLocks noGrp="1"/>
          </p:cNvSpPr>
          <p:nvPr>
            <p:ph idx="1"/>
          </p:nvPr>
        </p:nvSpPr>
        <p:spPr>
          <a:xfrm>
            <a:off x="940904" y="821635"/>
            <a:ext cx="8333098" cy="5219727"/>
          </a:xfrm>
        </p:spPr>
        <p:txBody>
          <a:bodyPr/>
          <a:lstStyle/>
          <a:p>
            <a:pPr marL="0" indent="0">
              <a:buNone/>
            </a:pPr>
            <a:r>
              <a:rPr lang="el-GR" sz="2400" b="1" dirty="0">
                <a:cs typeface="Arial" panose="020B0604020202020204" pitchFamily="34" charset="0"/>
              </a:rPr>
              <a:t>Ο εορτασμός των εθνικών εορτών  στο νηπιαγωγείο .</a:t>
            </a:r>
          </a:p>
          <a:p>
            <a:r>
              <a:rPr lang="el-GR" sz="2000" dirty="0">
                <a:cs typeface="Arial" panose="020B0604020202020204" pitchFamily="34" charset="0"/>
              </a:rPr>
              <a:t>Οι γιορτές αποτελούν ένα σημαντικό γεγονός για την σχολική ζωή του νηπιαγωγείου καθώς  παρατηρείται μια πληθώρα καθιερωμένων ή μη εορτασμών.</a:t>
            </a:r>
          </a:p>
          <a:p>
            <a:r>
              <a:rPr lang="el-GR" sz="2000" dirty="0">
                <a:cs typeface="Arial" panose="020B0604020202020204" pitchFamily="34" charset="0"/>
              </a:rPr>
              <a:t> Ταυτόχρονα, όμως δύναται να αποκτήσουν και σημαντική εκπαιδευτική σημασία, αφού «</a:t>
            </a:r>
            <a:r>
              <a:rPr lang="el-GR" sz="2000" i="1" dirty="0">
                <a:cs typeface="Arial" panose="020B0604020202020204" pitchFamily="34" charset="0"/>
              </a:rPr>
              <a:t>η αξία του εορτασμού σημαντικών γεγονότων και ημερομηνιών τους βρίσκεται τόσο στις έννοιες, τις πληροφορίες και τα μηνύματα που μπορούμε να περάσουμε στα παιδιά ,όσο και στα οφέλη που αυτά αποκομίζουν από την συμμετοχή τους στην προετοιμασία και την υλοποίηση τους</a:t>
            </a:r>
            <a:r>
              <a:rPr lang="el-GR" sz="2000" dirty="0">
                <a:cs typeface="Arial" panose="020B0604020202020204" pitchFamily="34" charset="0"/>
              </a:rPr>
              <a:t>» τονίζουν οι Μπιρμπίλη &amp; Καμπέρη </a:t>
            </a:r>
            <a:r>
              <a:rPr lang="el-GR" dirty="0">
                <a:cs typeface="Arial" panose="020B0604020202020204" pitchFamily="34" charset="0"/>
              </a:rPr>
              <a:t>(2007: 153) </a:t>
            </a:r>
            <a:r>
              <a:rPr lang="el-GR" sz="2000" dirty="0">
                <a:cs typeface="Arial" panose="020B0604020202020204" pitchFamily="34" charset="0"/>
              </a:rPr>
              <a:t>. </a:t>
            </a:r>
          </a:p>
        </p:txBody>
      </p:sp>
    </p:spTree>
    <p:extLst>
      <p:ext uri="{BB962C8B-B14F-4D97-AF65-F5344CB8AC3E}">
        <p14:creationId xmlns:p14="http://schemas.microsoft.com/office/powerpoint/2010/main" xmlns="" val="23024826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7D288B20-9853-4623-804E-C3D7152179BC}"/>
              </a:ext>
            </a:extLst>
          </p:cNvPr>
          <p:cNvSpPr>
            <a:spLocks noGrp="1"/>
          </p:cNvSpPr>
          <p:nvPr>
            <p:ph idx="1"/>
          </p:nvPr>
        </p:nvSpPr>
        <p:spPr>
          <a:xfrm>
            <a:off x="901148" y="821635"/>
            <a:ext cx="8372854" cy="5219727"/>
          </a:xfrm>
        </p:spPr>
        <p:txBody>
          <a:bodyPr>
            <a:normAutofit/>
          </a:bodyPr>
          <a:lstStyle/>
          <a:p>
            <a:r>
              <a:rPr lang="el-GR" sz="2000" dirty="0"/>
              <a:t>Οι Ποιμενίδου &amp; Κακανά (2011:246),ανέφεραν ότι στο βιβλίο Νηπιαγωγού του 1990, γίνεται αναφορά στον σκοπό  οργάνωσης των εθνικών εορτών στο νηπιαγωγείο, και εκεί τονίζεται ότι  τα νήπια πρέπει να γίνουν συνειδητοί και υπεύθυνοι πολίτες με αγάπη προς την πατρίδα. </a:t>
            </a:r>
          </a:p>
          <a:p>
            <a:endParaRPr lang="el-GR" sz="2000" dirty="0"/>
          </a:p>
          <a:p>
            <a:r>
              <a:rPr lang="el-GR" sz="2000" dirty="0"/>
              <a:t>Και στον αντίστοιχο Οδηγό της Νηπιαγωγού</a:t>
            </a:r>
            <a:r>
              <a:rPr lang="el-GR" dirty="0"/>
              <a:t>(</a:t>
            </a:r>
            <a:r>
              <a:rPr lang="el-GR" dirty="0" err="1"/>
              <a:t>Δαφέρμου</a:t>
            </a:r>
            <a:r>
              <a:rPr lang="el-GR" dirty="0"/>
              <a:t> κ.α.2006) </a:t>
            </a:r>
            <a:r>
              <a:rPr lang="el-GR" sz="2000" dirty="0"/>
              <a:t>αναφέρεται ,σε μορφή ωστόσο υποσημείωσης, ότι η παρουσία παιδιών με πολιτισμικές ιδιαιτερότητες πρέπει να λαμβάνεται υπόψιν κατά τον σχεδιασμό και την οργάνωση των σχολικών εορτών και να γίνονται αναφορές  στις πολιτισμικές συνήθειες ,ήθη και έθιμα  των παιδιών αυτών και κατ’ επέκταση και των οικογενειών τους. </a:t>
            </a:r>
          </a:p>
        </p:txBody>
      </p:sp>
    </p:spTree>
    <p:extLst>
      <p:ext uri="{BB962C8B-B14F-4D97-AF65-F5344CB8AC3E}">
        <p14:creationId xmlns:p14="http://schemas.microsoft.com/office/powerpoint/2010/main" xmlns="" val="26773810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27260C24-5CEC-4A9B-8D3C-BC2436B70A79}"/>
              </a:ext>
            </a:extLst>
          </p:cNvPr>
          <p:cNvSpPr>
            <a:spLocks noGrp="1"/>
          </p:cNvSpPr>
          <p:nvPr>
            <p:ph idx="1"/>
          </p:nvPr>
        </p:nvSpPr>
        <p:spPr>
          <a:xfrm>
            <a:off x="1020416" y="1046923"/>
            <a:ext cx="8253585" cy="4994440"/>
          </a:xfrm>
        </p:spPr>
        <p:txBody>
          <a:bodyPr/>
          <a:lstStyle/>
          <a:p>
            <a:r>
              <a:rPr lang="el-GR" dirty="0"/>
              <a:t> </a:t>
            </a:r>
            <a:r>
              <a:rPr lang="el-GR" sz="2000" dirty="0"/>
              <a:t>Ωστόσο, </a:t>
            </a:r>
            <a:r>
              <a:rPr lang="el-GR" sz="2000" i="1" dirty="0"/>
              <a:t>«βασική  προϋπόθεση για την επιτυχή παιδαγωγική διάσταση των σχολικών εορτών αποτελεί αφενός ο σκοπός και αφετέρου η οργάνωσή τους</a:t>
            </a:r>
            <a:r>
              <a:rPr lang="el-GR" sz="2000" dirty="0"/>
              <a:t>», επισημαίνουν οι Μάγος &amp; </a:t>
            </a:r>
            <a:r>
              <a:rPr lang="el-GR" sz="2000" dirty="0" err="1"/>
              <a:t>Χαλατσογιάννη</a:t>
            </a:r>
            <a:r>
              <a:rPr lang="el-GR" sz="2000" dirty="0"/>
              <a:t> (2011: 231).</a:t>
            </a:r>
          </a:p>
          <a:p>
            <a:r>
              <a:rPr lang="el-GR" sz="2000" dirty="0"/>
              <a:t>Η οργάνωση των εορτών στο νηπιαγωγείο επηρεάζεται και από τις στάσεις των νηπιαγωγών σχετικά με το συγκεκριμένο θέμα. </a:t>
            </a:r>
          </a:p>
          <a:p>
            <a:r>
              <a:rPr lang="el-GR" sz="2000" dirty="0"/>
              <a:t>Παράλληλα, οι εθνικές εορτές  είναι στην ουσία ένα ιδιαίτερα ευαίσθητο ζήτημα , καθώς  </a:t>
            </a:r>
            <a:r>
              <a:rPr lang="el-GR" sz="2000" i="1" dirty="0"/>
              <a:t>«αγγίζουν τα πιστεύω και τις αντιλήψεις μας για ευαίσθητα θέματα ,όπως η θρησκεία ,η πατρίδα, η ταυτότητα μας, δηλαδή το ποιοι είμαστε και τι πιστεύουμε</a:t>
            </a:r>
            <a:r>
              <a:rPr lang="el-GR" sz="2000" dirty="0"/>
              <a:t>» </a:t>
            </a:r>
            <a:r>
              <a:rPr lang="el-GR" dirty="0"/>
              <a:t>(Μπιρμπίλη &amp; Καμπέρη  2007:153). </a:t>
            </a:r>
          </a:p>
        </p:txBody>
      </p:sp>
    </p:spTree>
    <p:extLst>
      <p:ext uri="{BB962C8B-B14F-4D97-AF65-F5344CB8AC3E}">
        <p14:creationId xmlns:p14="http://schemas.microsoft.com/office/powerpoint/2010/main" xmlns="" val="22221974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B8EC2AE0-F8DB-40C1-BA73-DFEB66D899CE}"/>
              </a:ext>
            </a:extLst>
          </p:cNvPr>
          <p:cNvSpPr>
            <a:spLocks noGrp="1"/>
          </p:cNvSpPr>
          <p:nvPr>
            <p:ph idx="1"/>
          </p:nvPr>
        </p:nvSpPr>
        <p:spPr>
          <a:xfrm>
            <a:off x="675861" y="490331"/>
            <a:ext cx="8598141" cy="5551032"/>
          </a:xfrm>
        </p:spPr>
        <p:txBody>
          <a:bodyPr/>
          <a:lstStyle/>
          <a:p>
            <a:endParaRPr lang="el-GR" dirty="0"/>
          </a:p>
          <a:p>
            <a:r>
              <a:rPr lang="el-GR" sz="2000" dirty="0" err="1"/>
              <a:t>Tα</a:t>
            </a:r>
            <a:r>
              <a:rPr lang="el-GR" sz="2000" dirty="0"/>
              <a:t> στοιχεία από νηπιαγωγεία τόσο στην Ελλάδα αλλά και διεθνώς, αποκαλύπτουν ότι ο εορτασμός των επετείων για σημαντικά γεγονότα, συχνά </a:t>
            </a:r>
            <a:r>
              <a:rPr lang="el-GR" sz="2000" u="sng" dirty="0"/>
              <a:t>περιορίζεται στην κατασκευή τυποποιημένων πανομοιότυπων διακοσμητικών αντικειμένων ή δώρων</a:t>
            </a:r>
            <a:r>
              <a:rPr lang="el-GR" sz="2000" dirty="0"/>
              <a:t>, ενώ συνοδεύεται από </a:t>
            </a:r>
            <a:r>
              <a:rPr lang="el-GR" sz="2000" u="sng" dirty="0"/>
              <a:t>ευκολοχώνευτες διηγήσεις ιστορικών και θρησκευτικών γεγονότων, </a:t>
            </a:r>
            <a:r>
              <a:rPr lang="el-GR" sz="2000" dirty="0"/>
              <a:t>που αποβλέπουν </a:t>
            </a:r>
            <a:r>
              <a:rPr lang="el-GR" sz="2000" u="sng" dirty="0"/>
              <a:t>κυρίως στην συγκινησιακή φόρτιση των μαθητών </a:t>
            </a:r>
            <a:r>
              <a:rPr lang="el-GR" sz="1600" dirty="0"/>
              <a:t>(</a:t>
            </a:r>
            <a:r>
              <a:rPr lang="el-GR" sz="1600" dirty="0" err="1"/>
              <a:t>Μπιρμπίλη</a:t>
            </a:r>
            <a:r>
              <a:rPr lang="el-GR" sz="1600" dirty="0"/>
              <a:t> &amp;  Καμπέρη 2007).</a:t>
            </a:r>
          </a:p>
        </p:txBody>
      </p:sp>
    </p:spTree>
    <p:extLst>
      <p:ext uri="{BB962C8B-B14F-4D97-AF65-F5344CB8AC3E}">
        <p14:creationId xmlns:p14="http://schemas.microsoft.com/office/powerpoint/2010/main" xmlns="" val="38978863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1CB84EEE-7165-4D0D-8A6F-5DFB2F2393DD}"/>
              </a:ext>
            </a:extLst>
          </p:cNvPr>
          <p:cNvSpPr>
            <a:spLocks noGrp="1"/>
          </p:cNvSpPr>
          <p:nvPr>
            <p:ph idx="1"/>
          </p:nvPr>
        </p:nvSpPr>
        <p:spPr>
          <a:xfrm>
            <a:off x="702364" y="755375"/>
            <a:ext cx="8571637" cy="5285988"/>
          </a:xfrm>
        </p:spPr>
        <p:txBody>
          <a:bodyPr>
            <a:normAutofit lnSpcReduction="10000"/>
          </a:bodyPr>
          <a:lstStyle/>
          <a:p>
            <a:pPr marL="0" indent="0" algn="ctr">
              <a:buNone/>
            </a:pPr>
            <a:r>
              <a:rPr lang="el-GR" sz="2400" b="1" dirty="0"/>
              <a:t>Μαθησιακοί στόχοι που τίθενται από τις /τους περισσότερους νηπιαγωγούς,είναι:</a:t>
            </a:r>
          </a:p>
          <a:p>
            <a:pPr algn="ctr"/>
            <a:endParaRPr lang="el-GR" sz="2400" b="1" dirty="0"/>
          </a:p>
          <a:p>
            <a:r>
              <a:rPr lang="el-GR" dirty="0"/>
              <a:t>	</a:t>
            </a:r>
            <a:r>
              <a:rPr lang="el-GR" sz="2000" dirty="0"/>
              <a:t>Γνωριμία με τα ιστορικά  γεγονότα της 28ης Οκτωβρίου </a:t>
            </a:r>
          </a:p>
          <a:p>
            <a:r>
              <a:rPr lang="el-GR" sz="2000" dirty="0"/>
              <a:t>	Διαφορά ειρήνης –πολέμου </a:t>
            </a:r>
          </a:p>
          <a:p>
            <a:r>
              <a:rPr lang="el-GR" sz="2000" dirty="0"/>
              <a:t>	Γνωριμία με  την  ελληνική σημαία </a:t>
            </a:r>
          </a:p>
          <a:p>
            <a:r>
              <a:rPr lang="el-GR" sz="2000" dirty="0"/>
              <a:t>Καλλιέργεια της φιλοπατρίας </a:t>
            </a:r>
          </a:p>
          <a:p>
            <a:r>
              <a:rPr lang="el-GR" sz="2000" dirty="0"/>
              <a:t>Ημέρα συλλογικής μνήμης </a:t>
            </a:r>
          </a:p>
          <a:p>
            <a:r>
              <a:rPr lang="el-GR" sz="2000" dirty="0"/>
              <a:t>Διαφαίνεται ως στόχος η καλλιέργεια της εθνικής συναίσθησης –υπερηφάνειας, δίχως όμως να έχει τεθεί </a:t>
            </a:r>
            <a:r>
              <a:rPr lang="el-GR" sz="2000" dirty="0" err="1"/>
              <a:t>ξεκάθαρα,και</a:t>
            </a:r>
            <a:r>
              <a:rPr lang="el-GR" sz="2000" dirty="0"/>
              <a:t> συνεπώς υπονοείται και η καλλιέργεια εθνικής ταυτότητας .</a:t>
            </a:r>
          </a:p>
          <a:p>
            <a:r>
              <a:rPr lang="el-GR" sz="2000" dirty="0"/>
              <a:t>Η ανάδειξη της προσφοράς  της γυναίκας </a:t>
            </a:r>
          </a:p>
          <a:p>
            <a:pPr marL="0" indent="0">
              <a:buNone/>
            </a:pPr>
            <a:r>
              <a:rPr lang="el-GR" dirty="0"/>
              <a:t> </a:t>
            </a:r>
          </a:p>
          <a:p>
            <a:endParaRPr lang="el-GR" dirty="0"/>
          </a:p>
        </p:txBody>
      </p:sp>
    </p:spTree>
    <p:extLst>
      <p:ext uri="{BB962C8B-B14F-4D97-AF65-F5344CB8AC3E}">
        <p14:creationId xmlns:p14="http://schemas.microsoft.com/office/powerpoint/2010/main" xmlns="" val="29189888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146CA79-AAB8-4D76-994B-EA4164A29EBD}"/>
              </a:ext>
            </a:extLst>
          </p:cNvPr>
          <p:cNvSpPr>
            <a:spLocks noGrp="1"/>
          </p:cNvSpPr>
          <p:nvPr>
            <p:ph type="title"/>
          </p:nvPr>
        </p:nvSpPr>
        <p:spPr>
          <a:xfrm>
            <a:off x="677334" y="609599"/>
            <a:ext cx="8596668" cy="3578087"/>
          </a:xfrm>
        </p:spPr>
        <p:txBody>
          <a:bodyPr>
            <a:normAutofit/>
          </a:bodyPr>
          <a:lstStyle/>
          <a:p>
            <a:pPr algn="ctr"/>
            <a:r>
              <a:rPr lang="el-GR" sz="2400" dirty="0">
                <a:solidFill>
                  <a:schemeClr val="tx1"/>
                </a:solidFill>
              </a:rPr>
              <a:t/>
            </a:r>
            <a:br>
              <a:rPr lang="el-GR" sz="2400" dirty="0">
                <a:solidFill>
                  <a:schemeClr val="tx1"/>
                </a:solidFill>
              </a:rPr>
            </a:br>
            <a:r>
              <a:rPr lang="el-GR" sz="2400" dirty="0">
                <a:solidFill>
                  <a:schemeClr val="tx1"/>
                </a:solidFill>
              </a:rPr>
              <a:t/>
            </a:r>
            <a:br>
              <a:rPr lang="el-GR" sz="2400" dirty="0">
                <a:solidFill>
                  <a:schemeClr val="tx1"/>
                </a:solidFill>
              </a:rPr>
            </a:br>
            <a:r>
              <a:rPr lang="el-GR" sz="2400" dirty="0">
                <a:solidFill>
                  <a:schemeClr val="tx1"/>
                </a:solidFill>
              </a:rPr>
              <a:t>Ωστόσο,έρευνες αναφέρουν ότι συχνά οι μαθησιακοί αυτοί στόχοι δεν εκπληρώνονται,και συγκεκριμένα:</a:t>
            </a:r>
          </a:p>
        </p:txBody>
      </p:sp>
    </p:spTree>
    <p:extLst>
      <p:ext uri="{BB962C8B-B14F-4D97-AF65-F5344CB8AC3E}">
        <p14:creationId xmlns:p14="http://schemas.microsoft.com/office/powerpoint/2010/main" xmlns="" val="36915946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Θέση περιεχομένου 2">
            <a:extLst>
              <a:ext uri="{FF2B5EF4-FFF2-40B4-BE49-F238E27FC236}">
                <a16:creationId xmlns:a16="http://schemas.microsoft.com/office/drawing/2014/main" xmlns="" id="{FB33FA99-FCBA-4B1E-87D6-FD55A07D545C}"/>
              </a:ext>
            </a:extLst>
          </p:cNvPr>
          <p:cNvSpPr>
            <a:spLocks noGrp="1"/>
          </p:cNvSpPr>
          <p:nvPr>
            <p:ph idx="1"/>
          </p:nvPr>
        </p:nvSpPr>
        <p:spPr>
          <a:xfrm>
            <a:off x="1205948" y="384313"/>
            <a:ext cx="8468138" cy="5657050"/>
          </a:xfrm>
        </p:spPr>
        <p:txBody>
          <a:bodyPr/>
          <a:lstStyle/>
          <a:p>
            <a:pPr marL="0" indent="0" algn="ctr">
              <a:buNone/>
            </a:pPr>
            <a:r>
              <a:rPr lang="el-GR" sz="2400" b="1" dirty="0"/>
              <a:t>Στον μαθησιακό στόχο: γνωριμία με τα ιστορικά  γεγονότα της 28ης Οκτωβρίου</a:t>
            </a:r>
          </a:p>
          <a:p>
            <a:pPr marL="0" indent="0">
              <a:buNone/>
            </a:pPr>
            <a:endParaRPr lang="el-GR" b="1" dirty="0"/>
          </a:p>
          <a:p>
            <a:pPr>
              <a:buFont typeface="Arial" panose="020B0604020202020204" pitchFamily="34" charset="0"/>
              <a:buChar char="•"/>
            </a:pPr>
            <a:r>
              <a:rPr lang="el-GR" sz="2000" dirty="0"/>
              <a:t>	Παρουσιάζονται τα  ιστορικά γεγονότα, ωστόσο δεν πραγματοποιείται μια αναλυτική περιγραφή,</a:t>
            </a:r>
          </a:p>
          <a:p>
            <a:pPr>
              <a:buFont typeface="Arial" panose="020B0604020202020204" pitchFamily="34" charset="0"/>
              <a:buChar char="•"/>
            </a:pPr>
            <a:r>
              <a:rPr lang="el-GR" sz="2000" dirty="0"/>
              <a:t>Χρησιμοποιούνται  ιστορικές πηγές (βίντεο, φωτογραφίες της εποχής, ..), δίχως όμως να εξετάζεται εάν αυτά τα γεγονότα έγιναν κατανοητά από τα παιδιά. </a:t>
            </a:r>
          </a:p>
          <a:p>
            <a:pPr>
              <a:buFont typeface="Arial" panose="020B0604020202020204" pitchFamily="34" charset="0"/>
              <a:buChar char="•"/>
            </a:pPr>
            <a:r>
              <a:rPr lang="el-GR" sz="2000" dirty="0"/>
              <a:t> Διαφαίνεται ότι λίγες νηπιαγωγοί χρησιμοποιούν  ιστορικά βιβλία για την συλλογή ιστορικών πληροφοριών,</a:t>
            </a:r>
          </a:p>
          <a:p>
            <a:pPr>
              <a:buFont typeface="Arial" panose="020B0604020202020204" pitchFamily="34" charset="0"/>
              <a:buChar char="•"/>
            </a:pPr>
            <a:r>
              <a:rPr lang="el-GR" sz="2000" dirty="0"/>
              <a:t>Μια μικρή μειοψηφία νηπιαγωγών δεν διστάζουν, να προχωρήσουν σε μακάβριες αφηγήσεις .</a:t>
            </a:r>
          </a:p>
        </p:txBody>
      </p:sp>
    </p:spTree>
    <p:extLst>
      <p:ext uri="{BB962C8B-B14F-4D97-AF65-F5344CB8AC3E}">
        <p14:creationId xmlns:p14="http://schemas.microsoft.com/office/powerpoint/2010/main" xmlns="" val="2850407456"/>
      </p:ext>
    </p:extLst>
  </p:cSld>
  <p:clrMapOvr>
    <a:masterClrMapping/>
  </p:clrMapOvr>
</p:sld>
</file>

<file path=ppt/theme/theme1.xml><?xml version="1.0" encoding="utf-8"?>
<a:theme xmlns:a="http://schemas.openxmlformats.org/drawingml/2006/main" name="Όψη">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99</TotalTime>
  <Words>1445</Words>
  <Application>Microsoft Office PowerPoint</Application>
  <PresentationFormat>Προσαρμογή</PresentationFormat>
  <Paragraphs>98</Paragraphs>
  <Slides>22</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22</vt:i4>
      </vt:variant>
    </vt:vector>
  </HeadingPairs>
  <TitlesOfParts>
    <vt:vector size="23" baseType="lpstr">
      <vt:lpstr>Όψη</vt:lpstr>
      <vt:lpstr>Οι μαθησιακοί στόχοι της εθνικής εορτής της 28ης Οκτωβρίου στο Νηπιαγωγείο, υπό το πρίσμα της Διαπολιτισμικής Εκπαίδευσης    Μουσιάδου Νικολέτα  </vt:lpstr>
      <vt:lpstr>Διαφάνεια 2</vt:lpstr>
      <vt:lpstr>Διαφάνεια 3</vt:lpstr>
      <vt:lpstr>Διαφάνεια 4</vt:lpstr>
      <vt:lpstr>Διαφάνεια 5</vt:lpstr>
      <vt:lpstr>Διαφάνεια 6</vt:lpstr>
      <vt:lpstr>Διαφάνεια 7</vt:lpstr>
      <vt:lpstr>  Ωστόσο,έρευνες αναφέρουν ότι συχνά οι μαθησιακοί αυτοί στόχοι δεν εκπληρώνονται,και συγκεκριμένα:</vt:lpstr>
      <vt:lpstr>Διαφάνεια 9</vt:lpstr>
      <vt:lpstr>Διαφάνεια 10</vt:lpstr>
      <vt:lpstr>Διαφάνεια 11</vt:lpstr>
      <vt:lpstr>Διαφάνεια 12</vt:lpstr>
      <vt:lpstr>Διαφάνεια 13</vt:lpstr>
      <vt:lpstr>Διαφάνεια 14</vt:lpstr>
      <vt:lpstr>Διαφάνεια 15</vt:lpstr>
      <vt:lpstr>Διαφάνεια 16</vt:lpstr>
      <vt:lpstr>Διαφάνεια 17</vt:lpstr>
      <vt:lpstr>Διαφάνεια 18</vt:lpstr>
      <vt:lpstr>Διαφάνεια 19</vt:lpstr>
      <vt:lpstr>Διαφάνεια 20</vt:lpstr>
      <vt:lpstr>Διαφάνεια 21</vt:lpstr>
      <vt:lpstr>Διαφάνεια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Παρουσίαση του PowerPoint</dc:title>
  <dc:creator>Nikoleta Mousiadou</dc:creator>
  <cp:lastModifiedBy>pe-dramas</cp:lastModifiedBy>
  <cp:revision>12</cp:revision>
  <dcterms:created xsi:type="dcterms:W3CDTF">2019-10-11T06:44:49Z</dcterms:created>
  <dcterms:modified xsi:type="dcterms:W3CDTF">2019-10-31T06:51:34Z</dcterms:modified>
</cp:coreProperties>
</file>