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3" r:id="rId3"/>
    <p:sldId id="274" r:id="rId4"/>
    <p:sldId id="261" r:id="rId5"/>
    <p:sldId id="289" r:id="rId6"/>
    <p:sldId id="288" r:id="rId7"/>
    <p:sldId id="287" r:id="rId8"/>
    <p:sldId id="291" r:id="rId9"/>
    <p:sldId id="271" r:id="rId10"/>
    <p:sldId id="282" r:id="rId11"/>
    <p:sldId id="283" r:id="rId12"/>
    <p:sldId id="286" r:id="rId13"/>
    <p:sldId id="257" r:id="rId14"/>
    <p:sldId id="290" r:id="rId15"/>
    <p:sldId id="279" r:id="rId16"/>
    <p:sldId id="278" r:id="rId17"/>
    <p:sldId id="292" r:id="rId1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D687319-C228-436A-8B19-EFDA589058DF}" type="datetimeFigureOut">
              <a:rPr lang="el-GR"/>
              <a:pPr>
                <a:defRPr/>
              </a:pPr>
              <a:t>15/5/2014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A2E4327-B9EE-4243-821E-5FE3B42ED5A9}"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63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638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874CC6-2CEB-4C07-9F18-545E540EC4EC}" type="slidenum">
              <a:rPr lang="el-GR" smtClean="0"/>
              <a:pPr/>
              <a:t>9</a:t>
            </a:fld>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C74D30F2-6AB7-4DC5-A541-3F42C8CDA6DA}" type="datetimeFigureOut">
              <a:rPr lang="el-GR"/>
              <a:pPr>
                <a:defRPr/>
              </a:pPr>
              <a:t>15/5/2014</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88D0F33-D671-489D-A7C5-FC3B8D6D17F9}"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5E06E08-B34F-4301-BB44-8DF9DF5209DD}" type="datetimeFigureOut">
              <a:rPr lang="el-GR"/>
              <a:pPr>
                <a:defRPr/>
              </a:pPr>
              <a:t>15/5/2014</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7AF90A6-C204-4945-87A4-0FA7906B0DC9}"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894CE9D2-FD5C-4335-AF57-25393DF11E87}" type="datetimeFigureOut">
              <a:rPr lang="el-GR"/>
              <a:pPr>
                <a:defRPr/>
              </a:pPr>
              <a:t>15/5/2014</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05FEE14-5A99-4BB2-89BA-85133BFFE89C}"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F9C9804C-A2A6-4958-9318-A97B1D0FDC51}" type="datetimeFigureOut">
              <a:rPr lang="el-GR"/>
              <a:pPr>
                <a:defRPr/>
              </a:pPr>
              <a:t>15/5/2014</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5345E3F-ED5A-4D65-A960-AA8325F60B63}"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E91E2E0F-68C8-43B9-83C3-6D485195A51C}" type="datetimeFigureOut">
              <a:rPr lang="el-GR"/>
              <a:pPr>
                <a:defRPr/>
              </a:pPr>
              <a:t>15/5/2014</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5C18644-A2FF-4411-8617-142E463A8ABD}"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A30102E1-4DAE-421A-95A7-BB325FE118A1}" type="datetimeFigureOut">
              <a:rPr lang="el-GR"/>
              <a:pPr>
                <a:defRPr/>
              </a:pPr>
              <a:t>15/5/2014</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1FFA829-BCDA-420E-BC10-5A6FD6853618}"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B010CB64-EE81-424D-AF8A-D5A22CB88CC8}" type="datetimeFigureOut">
              <a:rPr lang="el-GR"/>
              <a:pPr>
                <a:defRPr/>
              </a:pPr>
              <a:t>15/5/2014</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1A2BC690-B37C-4165-ACB9-3911764CD94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7AEF60BC-BDD5-4EEE-9B2A-FDFD4BB41AB7}" type="datetimeFigureOut">
              <a:rPr lang="el-GR"/>
              <a:pPr>
                <a:defRPr/>
              </a:pPr>
              <a:t>15/5/2014</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8D71552D-FCF4-47AE-9C63-7EF203BD1AC0}"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12A05104-3F83-4572-88A1-C9C6EFAD9C72}" type="datetimeFigureOut">
              <a:rPr lang="el-GR"/>
              <a:pPr>
                <a:defRPr/>
              </a:pPr>
              <a:t>15/5/2014</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ED938460-3BED-4832-ABE6-E20F7749AA0A}"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E0AB77B-EB40-44C1-B054-908BFB78314B}" type="datetimeFigureOut">
              <a:rPr lang="el-GR"/>
              <a:pPr>
                <a:defRPr/>
              </a:pPr>
              <a:t>15/5/2014</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5AAAA9C-9557-4F31-8087-B1BFA1A4C78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A8CBCC3-8083-4027-A40E-A9A2A65CF6E0}" type="datetimeFigureOut">
              <a:rPr lang="el-GR"/>
              <a:pPr>
                <a:defRPr/>
              </a:pPr>
              <a:t>15/5/2014</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6479993-4859-454A-A6D9-CD88C6A7A389}"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2051"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991DBB1-8466-42AF-8ABB-A98497277ED6}" type="datetimeFigureOut">
              <a:rPr lang="el-GR"/>
              <a:pPr>
                <a:defRPr/>
              </a:pPr>
              <a:t>15/5/2014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94C737A-804C-4D13-87CF-A2DD2A907238}"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Τίτλος"/>
          <p:cNvSpPr>
            <a:spLocks noGrp="1"/>
          </p:cNvSpPr>
          <p:nvPr>
            <p:ph type="ctrTitle"/>
          </p:nvPr>
        </p:nvSpPr>
        <p:spPr>
          <a:xfrm>
            <a:off x="827088" y="981075"/>
            <a:ext cx="7772400" cy="1943100"/>
          </a:xfrm>
        </p:spPr>
        <p:txBody>
          <a:bodyPr/>
          <a:lstStyle/>
          <a:p>
            <a:pPr eaLnBrk="1" hangingPunct="1"/>
            <a:r>
              <a:rPr lang="el-GR" b="1" dirty="0" smtClean="0">
                <a:solidFill>
                  <a:srgbClr val="002060"/>
                </a:solidFill>
              </a:rPr>
              <a:t>Ανάπτυξη μαθησιακού περιβάλλοντος Μαθηματικών στο Νηπιαγωγείο</a:t>
            </a:r>
          </a:p>
        </p:txBody>
      </p:sp>
      <p:sp>
        <p:nvSpPr>
          <p:cNvPr id="3075" name="2 - Υπότιτλος"/>
          <p:cNvSpPr>
            <a:spLocks noGrp="1"/>
          </p:cNvSpPr>
          <p:nvPr>
            <p:ph type="subTitle" idx="1"/>
          </p:nvPr>
        </p:nvSpPr>
        <p:spPr>
          <a:xfrm>
            <a:off x="1403350" y="2997200"/>
            <a:ext cx="7056438" cy="2089150"/>
          </a:xfrm>
        </p:spPr>
        <p:txBody>
          <a:bodyPr/>
          <a:lstStyle/>
          <a:p>
            <a:pPr eaLnBrk="1" hangingPunct="1"/>
            <a:r>
              <a:rPr lang="el-GR" b="1" dirty="0" smtClean="0">
                <a:solidFill>
                  <a:schemeClr val="tx1"/>
                </a:solidFill>
              </a:rPr>
              <a:t>Δρ Νίκη </a:t>
            </a:r>
            <a:r>
              <a:rPr lang="el-GR" b="1" dirty="0" err="1" smtClean="0">
                <a:solidFill>
                  <a:schemeClr val="tx1"/>
                </a:solidFill>
              </a:rPr>
              <a:t>Δεληκανάκη</a:t>
            </a:r>
            <a:endParaRPr lang="el-GR" b="1" dirty="0" smtClean="0">
              <a:solidFill>
                <a:schemeClr val="tx1"/>
              </a:solidFill>
            </a:endParaRPr>
          </a:p>
          <a:p>
            <a:pPr eaLnBrk="1" hangingPunct="1"/>
            <a:r>
              <a:rPr lang="el-GR" b="1" dirty="0" smtClean="0">
                <a:solidFill>
                  <a:schemeClr val="tx1"/>
                </a:solidFill>
              </a:rPr>
              <a:t>Σχολική Σύμβουλος 19</a:t>
            </a:r>
            <a:r>
              <a:rPr lang="el-GR" b="1" baseline="30000" dirty="0" smtClean="0">
                <a:solidFill>
                  <a:schemeClr val="tx1"/>
                </a:solidFill>
              </a:rPr>
              <a:t>ης</a:t>
            </a:r>
            <a:r>
              <a:rPr lang="el-GR" b="1" dirty="0" smtClean="0">
                <a:solidFill>
                  <a:schemeClr val="tx1"/>
                </a:solidFill>
              </a:rPr>
              <a:t> Περιφέρειας Προσχολικής Αγωγής</a:t>
            </a:r>
            <a:r>
              <a:rPr lang="en-US" b="1" dirty="0" smtClean="0">
                <a:solidFill>
                  <a:schemeClr val="tx1"/>
                </a:solidFill>
              </a:rPr>
              <a:t> </a:t>
            </a:r>
            <a:r>
              <a:rPr lang="el-GR" b="1" dirty="0" smtClean="0">
                <a:solidFill>
                  <a:schemeClr val="tx1"/>
                </a:solidFill>
              </a:rPr>
              <a:t>Ηρακλείου</a:t>
            </a:r>
            <a:endParaRPr lang="en-US" b="1" dirty="0" smtClean="0">
              <a:solidFill>
                <a:schemeClr val="tx1"/>
              </a:solidFill>
            </a:endParaRPr>
          </a:p>
          <a:p>
            <a:pPr eaLnBrk="1" hangingPunct="1"/>
            <a:r>
              <a:rPr lang="en-US" b="1" dirty="0" smtClean="0">
                <a:solidFill>
                  <a:srgbClr val="FF0000"/>
                </a:solidFill>
              </a:rPr>
              <a:t>ndelikanaki@gmail.com</a:t>
            </a:r>
          </a:p>
          <a:p>
            <a:pPr eaLnBrk="1" hangingPunct="1"/>
            <a:endParaRPr lang="en-US" b="1" dirty="0" smtClean="0">
              <a:solidFill>
                <a:schemeClr val="tx1"/>
              </a:solidFill>
            </a:endParaRPr>
          </a:p>
          <a:p>
            <a:pPr eaLnBrk="1" hangingPunct="1"/>
            <a:endParaRPr lang="el-GR" b="1" dirty="0" smtClean="0">
              <a:solidFill>
                <a:schemeClr val="tx1"/>
              </a:solidFill>
            </a:endParaRPr>
          </a:p>
          <a:p>
            <a:pPr eaLnBrk="1" hangingPunct="1"/>
            <a:endParaRPr lang="el-GR" b="1" dirty="0" smtClean="0">
              <a:solidFill>
                <a:srgbClr val="7030A0"/>
              </a:solidFill>
            </a:endParaRPr>
          </a:p>
        </p:txBody>
      </p:sp>
      <p:sp>
        <p:nvSpPr>
          <p:cNvPr id="3076" name="3 - TextBox"/>
          <p:cNvSpPr txBox="1">
            <a:spLocks noChangeArrowheads="1"/>
          </p:cNvSpPr>
          <p:nvPr/>
        </p:nvSpPr>
        <p:spPr bwMode="auto">
          <a:xfrm>
            <a:off x="395288" y="5300663"/>
            <a:ext cx="7993136" cy="1108075"/>
          </a:xfrm>
          <a:prstGeom prst="rect">
            <a:avLst/>
          </a:prstGeom>
          <a:noFill/>
          <a:ln w="9525">
            <a:noFill/>
            <a:miter lim="800000"/>
            <a:headEnd/>
            <a:tailEnd/>
          </a:ln>
        </p:spPr>
        <p:txBody>
          <a:bodyPr wrap="square">
            <a:spAutoFit/>
          </a:bodyPr>
          <a:lstStyle/>
          <a:p>
            <a:pPr>
              <a:defRPr/>
            </a:pPr>
            <a:r>
              <a:rPr lang="el-GR" dirty="0">
                <a:latin typeface="+mn-lt"/>
              </a:rPr>
              <a:t>Σημ.: οι φωτογραφίες του παρόντος αρχείου αποτυπώνουν εφαρμογές </a:t>
            </a:r>
            <a:r>
              <a:rPr lang="el-GR" dirty="0" smtClean="0">
                <a:latin typeface="+mn-lt"/>
              </a:rPr>
              <a:t>των </a:t>
            </a:r>
            <a:r>
              <a:rPr lang="el-GR" dirty="0" err="1" smtClean="0">
                <a:latin typeface="+mn-lt"/>
              </a:rPr>
              <a:t>εκπαι</a:t>
            </a:r>
            <a:r>
              <a:rPr lang="el-GR" dirty="0" smtClean="0">
                <a:latin typeface="+mn-lt"/>
              </a:rPr>
              <a:t>-</a:t>
            </a:r>
            <a:r>
              <a:rPr lang="el-GR" dirty="0" err="1" smtClean="0">
                <a:latin typeface="+mn-lt"/>
              </a:rPr>
              <a:t>δευτικών</a:t>
            </a:r>
            <a:r>
              <a:rPr lang="el-GR" dirty="0" smtClean="0">
                <a:latin typeface="+mn-lt"/>
              </a:rPr>
              <a:t> </a:t>
            </a:r>
            <a:r>
              <a:rPr lang="el-GR" dirty="0">
                <a:latin typeface="+mn-lt"/>
              </a:rPr>
              <a:t>προσχολικής διαφόρων σχολικών μονάδων, στο πλαίσιο επιμορφωτικών </a:t>
            </a:r>
            <a:r>
              <a:rPr lang="el-GR" dirty="0" smtClean="0">
                <a:latin typeface="+mn-lt"/>
              </a:rPr>
              <a:t>δράσεων της Σχολικής Συμβούλου </a:t>
            </a:r>
            <a:r>
              <a:rPr lang="el-GR" dirty="0">
                <a:latin typeface="+mn-lt"/>
              </a:rPr>
              <a:t>στο πεδίο των Μαθηματικών</a:t>
            </a:r>
          </a:p>
          <a:p>
            <a:pPr>
              <a:defRPr/>
            </a:pPr>
            <a:endParaRPr lang="el-GR"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a:xfrm>
            <a:off x="0" y="0"/>
            <a:ext cx="6156176" cy="1728788"/>
          </a:xfrm>
        </p:spPr>
        <p:txBody>
          <a:bodyPr/>
          <a:lstStyle/>
          <a:p>
            <a:r>
              <a:rPr lang="el-GR" sz="2400" dirty="0" smtClean="0"/>
              <a:t>Φτιάξτε το παιχνίδι «Βρες το άθροισμα»: </a:t>
            </a:r>
            <a:r>
              <a:rPr lang="el-GR" sz="2000" dirty="0" smtClean="0"/>
              <a:t>θα χρειαστείτε απλά υλικά, όπως ποτήρια πλαστικά και κυλίνδρους χαρτονένιους, ενώ μπορεί να παίζεται ατομικά ή σε ζευγάρια ή και σε μικρές αντίπαλες ομάδες </a:t>
            </a:r>
          </a:p>
        </p:txBody>
      </p:sp>
      <p:sp>
        <p:nvSpPr>
          <p:cNvPr id="12292" name="4 - TextBox"/>
          <p:cNvSpPr txBox="1">
            <a:spLocks noChangeArrowheads="1"/>
          </p:cNvSpPr>
          <p:nvPr/>
        </p:nvSpPr>
        <p:spPr bwMode="auto">
          <a:xfrm>
            <a:off x="250825" y="6457950"/>
            <a:ext cx="2593975" cy="400050"/>
          </a:xfrm>
          <a:prstGeom prst="rect">
            <a:avLst/>
          </a:prstGeom>
          <a:noFill/>
          <a:ln w="9525">
            <a:noFill/>
            <a:miter lim="800000"/>
            <a:headEnd/>
            <a:tailEnd/>
          </a:ln>
        </p:spPr>
        <p:txBody>
          <a:bodyPr>
            <a:spAutoFit/>
          </a:bodyPr>
          <a:lstStyle/>
          <a:p>
            <a:pPr>
              <a:defRPr/>
            </a:pPr>
            <a:r>
              <a:rPr lang="el-GR" sz="2000" dirty="0">
                <a:latin typeface="+mn-lt"/>
              </a:rPr>
              <a:t>Νηπιαγωγείο Σίβα</a:t>
            </a:r>
          </a:p>
        </p:txBody>
      </p:sp>
      <p:pic>
        <p:nvPicPr>
          <p:cNvPr id="10244" name="5 - Θέση περιεχομένου" descr="P1310106 - Copy.JPG"/>
          <p:cNvPicPr>
            <a:picLocks noGrp="1" noChangeAspect="1"/>
          </p:cNvPicPr>
          <p:nvPr>
            <p:ph idx="1"/>
          </p:nvPr>
        </p:nvPicPr>
        <p:blipFill>
          <a:blip r:embed="rId2" cstate="print"/>
          <a:srcRect/>
          <a:stretch>
            <a:fillRect/>
          </a:stretch>
        </p:blipFill>
        <p:spPr>
          <a:xfrm>
            <a:off x="900113" y="1484313"/>
            <a:ext cx="2951162" cy="5016500"/>
          </a:xfrm>
        </p:spPr>
      </p:pic>
      <p:pic>
        <p:nvPicPr>
          <p:cNvPr id="10245" name="4 - Θέση περιεχομένου" descr="P3120105 - Copy.JPG"/>
          <p:cNvPicPr>
            <a:picLocks noChangeAspect="1"/>
          </p:cNvPicPr>
          <p:nvPr/>
        </p:nvPicPr>
        <p:blipFill>
          <a:blip r:embed="rId3" cstate="print"/>
          <a:srcRect/>
          <a:stretch>
            <a:fillRect/>
          </a:stretch>
        </p:blipFill>
        <p:spPr bwMode="auto">
          <a:xfrm>
            <a:off x="4427538" y="1916113"/>
            <a:ext cx="4452937" cy="3457575"/>
          </a:xfrm>
          <a:prstGeom prst="rect">
            <a:avLst/>
          </a:prstGeom>
          <a:noFill/>
          <a:ln w="9525">
            <a:noFill/>
            <a:miter lim="800000"/>
            <a:headEnd/>
            <a:tailEnd/>
          </a:ln>
        </p:spPr>
      </p:pic>
      <p:sp>
        <p:nvSpPr>
          <p:cNvPr id="6" name="5 - TextBox"/>
          <p:cNvSpPr txBox="1"/>
          <p:nvPr/>
        </p:nvSpPr>
        <p:spPr>
          <a:xfrm>
            <a:off x="4572000" y="5516563"/>
            <a:ext cx="4321175" cy="769937"/>
          </a:xfrm>
          <a:prstGeom prst="rect">
            <a:avLst/>
          </a:prstGeom>
          <a:noFill/>
        </p:spPr>
        <p:txBody>
          <a:bodyPr>
            <a:spAutoFit/>
          </a:bodyPr>
          <a:lstStyle/>
          <a:p>
            <a:pPr>
              <a:defRPr/>
            </a:pPr>
            <a:r>
              <a:rPr lang="el-GR" sz="2400" dirty="0">
                <a:latin typeface="+mn-lt"/>
              </a:rPr>
              <a:t>Φτιάξτε μια επιτραπέζια τρίλιζα!</a:t>
            </a:r>
          </a:p>
          <a:p>
            <a:pPr>
              <a:defRPr/>
            </a:pPr>
            <a:r>
              <a:rPr lang="el-GR" sz="2000" dirty="0">
                <a:latin typeface="+mn-lt"/>
              </a:rPr>
              <a:t>57</a:t>
            </a:r>
            <a:r>
              <a:rPr lang="el-GR" sz="2000" baseline="30000" dirty="0">
                <a:latin typeface="+mn-lt"/>
              </a:rPr>
              <a:t>ο</a:t>
            </a:r>
            <a:r>
              <a:rPr lang="el-GR" sz="2000" dirty="0">
                <a:latin typeface="+mn-lt"/>
              </a:rPr>
              <a:t> Νηπιαγωγείο Ηρακλείου</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 Τίτλος"/>
          <p:cNvSpPr>
            <a:spLocks noGrp="1"/>
          </p:cNvSpPr>
          <p:nvPr>
            <p:ph type="title"/>
          </p:nvPr>
        </p:nvSpPr>
        <p:spPr/>
        <p:txBody>
          <a:bodyPr/>
          <a:lstStyle/>
          <a:p>
            <a:r>
              <a:rPr lang="el-GR" sz="2400" smtClean="0"/>
              <a:t>Φτιάξτε μικρά και μεγάλα παζλ εικόνων με αριθμούς-δείκτες </a:t>
            </a:r>
            <a:br>
              <a:rPr lang="el-GR" sz="2400" smtClean="0"/>
            </a:br>
            <a:r>
              <a:rPr lang="el-GR" sz="2400" smtClean="0"/>
              <a:t>(1-10) στο κάτω ή πάνω μέρος τους</a:t>
            </a:r>
          </a:p>
        </p:txBody>
      </p:sp>
      <p:graphicFrame>
        <p:nvGraphicFramePr>
          <p:cNvPr id="1026" name="Object 2"/>
          <p:cNvGraphicFramePr>
            <a:graphicFrameLocks noChangeAspect="1"/>
          </p:cNvGraphicFramePr>
          <p:nvPr/>
        </p:nvGraphicFramePr>
        <p:xfrm>
          <a:off x="539552" y="1340768"/>
          <a:ext cx="5260975" cy="2936875"/>
        </p:xfrm>
        <a:graphic>
          <a:graphicData uri="http://schemas.openxmlformats.org/presentationml/2006/ole">
            <p:oleObj spid="_x0000_s1026" name="Έγγραφο" r:id="rId3" imgW="6125260" imgH="3979323" progId="">
              <p:embed/>
            </p:oleObj>
          </a:graphicData>
        </a:graphic>
      </p:graphicFrame>
      <p:sp>
        <p:nvSpPr>
          <p:cNvPr id="1028" name="4 - TextBox"/>
          <p:cNvSpPr txBox="1">
            <a:spLocks noChangeArrowheads="1"/>
          </p:cNvSpPr>
          <p:nvPr/>
        </p:nvSpPr>
        <p:spPr bwMode="auto">
          <a:xfrm>
            <a:off x="5796136" y="2204864"/>
            <a:ext cx="3024336" cy="401638"/>
          </a:xfrm>
          <a:prstGeom prst="rect">
            <a:avLst/>
          </a:prstGeom>
          <a:noFill/>
          <a:ln w="9525">
            <a:noFill/>
            <a:miter lim="800000"/>
            <a:headEnd/>
            <a:tailEnd/>
          </a:ln>
        </p:spPr>
        <p:txBody>
          <a:bodyPr wrap="square">
            <a:spAutoFit/>
          </a:bodyPr>
          <a:lstStyle/>
          <a:p>
            <a:pPr>
              <a:defRPr/>
            </a:pPr>
            <a:r>
              <a:rPr lang="el-GR" sz="2000" dirty="0">
                <a:latin typeface="+mn-lt"/>
              </a:rPr>
              <a:t>5</a:t>
            </a:r>
            <a:r>
              <a:rPr lang="el-GR" sz="2000" baseline="30000" dirty="0">
                <a:latin typeface="+mn-lt"/>
              </a:rPr>
              <a:t>ο</a:t>
            </a:r>
            <a:r>
              <a:rPr lang="el-GR" sz="2000" dirty="0">
                <a:latin typeface="+mn-lt"/>
              </a:rPr>
              <a:t> Νηπιαγωγείο Ηρακλείου</a:t>
            </a:r>
          </a:p>
        </p:txBody>
      </p:sp>
      <p:pic>
        <p:nvPicPr>
          <p:cNvPr id="5" name="6 - Εικόνα" descr="P4080024 - Copy.JPG"/>
          <p:cNvPicPr>
            <a:picLocks noChangeAspect="1"/>
          </p:cNvPicPr>
          <p:nvPr/>
        </p:nvPicPr>
        <p:blipFill>
          <a:blip r:embed="rId4" cstate="print"/>
          <a:srcRect/>
          <a:stretch>
            <a:fillRect/>
          </a:stretch>
        </p:blipFill>
        <p:spPr bwMode="auto">
          <a:xfrm>
            <a:off x="4788024" y="4437112"/>
            <a:ext cx="3863975" cy="2011363"/>
          </a:xfrm>
          <a:prstGeom prst="rect">
            <a:avLst/>
          </a:prstGeom>
          <a:noFill/>
          <a:ln w="9525">
            <a:noFill/>
            <a:miter lim="800000"/>
            <a:headEnd/>
            <a:tailEnd/>
          </a:ln>
        </p:spPr>
      </p:pic>
      <p:sp>
        <p:nvSpPr>
          <p:cNvPr id="6" name="4 - TextBox"/>
          <p:cNvSpPr txBox="1">
            <a:spLocks noChangeArrowheads="1"/>
          </p:cNvSpPr>
          <p:nvPr/>
        </p:nvSpPr>
        <p:spPr bwMode="auto">
          <a:xfrm>
            <a:off x="2267744" y="5949280"/>
            <a:ext cx="2448272" cy="401638"/>
          </a:xfrm>
          <a:prstGeom prst="rect">
            <a:avLst/>
          </a:prstGeom>
          <a:noFill/>
          <a:ln w="9525">
            <a:noFill/>
            <a:miter lim="800000"/>
            <a:headEnd/>
            <a:tailEnd/>
          </a:ln>
        </p:spPr>
        <p:txBody>
          <a:bodyPr wrap="square">
            <a:spAutoFit/>
          </a:bodyPr>
          <a:lstStyle/>
          <a:p>
            <a:pPr>
              <a:defRPr/>
            </a:pPr>
            <a:r>
              <a:rPr lang="el-GR" sz="2000" dirty="0" smtClean="0">
                <a:latin typeface="+mn-lt"/>
              </a:rPr>
              <a:t> Νηπιαγωγείο</a:t>
            </a:r>
            <a:r>
              <a:rPr lang="en-US" sz="2000" dirty="0" smtClean="0">
                <a:latin typeface="+mn-lt"/>
              </a:rPr>
              <a:t> </a:t>
            </a:r>
            <a:r>
              <a:rPr lang="el-GR" sz="2000" dirty="0" err="1" smtClean="0">
                <a:latin typeface="+mn-lt"/>
              </a:rPr>
              <a:t>Βώρων</a:t>
            </a:r>
            <a:endParaRPr lang="el-GR" sz="2000"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179388" y="274638"/>
            <a:ext cx="8785225" cy="1143000"/>
          </a:xfrm>
        </p:spPr>
        <p:txBody>
          <a:bodyPr/>
          <a:lstStyle/>
          <a:p>
            <a:r>
              <a:rPr lang="el-GR" sz="2400" smtClean="0"/>
              <a:t>Στο μαγαζάκι  τιμοκατάλογοι, χρήματα, καρτέλες, αποδείξεις κλπ, υποστηρίζουν αριθμητικές πράξεις με νόημα</a:t>
            </a:r>
          </a:p>
        </p:txBody>
      </p:sp>
      <p:sp>
        <p:nvSpPr>
          <p:cNvPr id="14341" name="4 - TextBox"/>
          <p:cNvSpPr txBox="1">
            <a:spLocks noChangeArrowheads="1"/>
          </p:cNvSpPr>
          <p:nvPr/>
        </p:nvSpPr>
        <p:spPr bwMode="auto">
          <a:xfrm>
            <a:off x="2555875" y="6165850"/>
            <a:ext cx="3743325" cy="400050"/>
          </a:xfrm>
          <a:prstGeom prst="rect">
            <a:avLst/>
          </a:prstGeom>
          <a:noFill/>
          <a:ln w="9525">
            <a:noFill/>
            <a:miter lim="800000"/>
            <a:headEnd/>
            <a:tailEnd/>
          </a:ln>
        </p:spPr>
        <p:txBody>
          <a:bodyPr>
            <a:spAutoFit/>
          </a:bodyPr>
          <a:lstStyle/>
          <a:p>
            <a:pPr>
              <a:defRPr/>
            </a:pPr>
            <a:r>
              <a:rPr lang="el-GR" sz="2000" dirty="0">
                <a:latin typeface="+mn-lt"/>
              </a:rPr>
              <a:t>43</a:t>
            </a:r>
            <a:r>
              <a:rPr lang="el-GR" sz="2000" baseline="30000" dirty="0">
                <a:latin typeface="+mn-lt"/>
              </a:rPr>
              <a:t>ο</a:t>
            </a:r>
            <a:r>
              <a:rPr lang="el-GR" sz="2000" dirty="0">
                <a:latin typeface="+mn-lt"/>
              </a:rPr>
              <a:t> Νηπιαγωγείο Ηρακλείου</a:t>
            </a:r>
          </a:p>
        </p:txBody>
      </p:sp>
      <p:pic>
        <p:nvPicPr>
          <p:cNvPr id="11268" name="6 - Θέση περιεχομένου" descr="P5130023 - Copy.JPG"/>
          <p:cNvPicPr>
            <a:picLocks noGrp="1" noChangeAspect="1"/>
          </p:cNvPicPr>
          <p:nvPr>
            <p:ph idx="1"/>
          </p:nvPr>
        </p:nvPicPr>
        <p:blipFill>
          <a:blip r:embed="rId2" cstate="print"/>
          <a:srcRect/>
          <a:stretch>
            <a:fillRect/>
          </a:stretch>
        </p:blipFill>
        <p:spPr>
          <a:xfrm>
            <a:off x="1835150" y="1268413"/>
            <a:ext cx="5616575" cy="49149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0" y="188913"/>
            <a:ext cx="6011863" cy="1425575"/>
          </a:xfrm>
        </p:spPr>
        <p:txBody>
          <a:bodyPr/>
          <a:lstStyle/>
          <a:p>
            <a:pPr eaLnBrk="1" hangingPunct="1"/>
            <a:r>
              <a:rPr lang="el-GR" sz="2400" smtClean="0"/>
              <a:t>Καταγραφές του καιρού ως πρωινή ρουτίνα στη γωνιά των Φυσικών Επιστημών &amp;</a:t>
            </a:r>
            <a:r>
              <a:rPr lang="el-GR" sz="3200" smtClean="0"/>
              <a:t> </a:t>
            </a:r>
            <a:r>
              <a:rPr lang="el-GR" sz="2400" smtClean="0"/>
              <a:t>τελική μαθηματική επεξεργασία</a:t>
            </a:r>
          </a:p>
        </p:txBody>
      </p:sp>
      <p:sp>
        <p:nvSpPr>
          <p:cNvPr id="18435" name="3 - TextBox"/>
          <p:cNvSpPr txBox="1">
            <a:spLocks noChangeArrowheads="1"/>
          </p:cNvSpPr>
          <p:nvPr/>
        </p:nvSpPr>
        <p:spPr bwMode="auto">
          <a:xfrm>
            <a:off x="395288" y="6165850"/>
            <a:ext cx="3313112" cy="400050"/>
          </a:xfrm>
          <a:prstGeom prst="rect">
            <a:avLst/>
          </a:prstGeom>
          <a:noFill/>
          <a:ln w="9525">
            <a:noFill/>
            <a:miter lim="800000"/>
            <a:headEnd/>
            <a:tailEnd/>
          </a:ln>
        </p:spPr>
        <p:txBody>
          <a:bodyPr>
            <a:spAutoFit/>
          </a:bodyPr>
          <a:lstStyle/>
          <a:p>
            <a:pPr>
              <a:defRPr/>
            </a:pPr>
            <a:r>
              <a:rPr lang="el-GR" sz="2000" dirty="0">
                <a:latin typeface="+mn-lt"/>
              </a:rPr>
              <a:t>75</a:t>
            </a:r>
            <a:r>
              <a:rPr lang="el-GR" sz="2000" baseline="30000" dirty="0">
                <a:latin typeface="+mn-lt"/>
              </a:rPr>
              <a:t>ο</a:t>
            </a:r>
            <a:r>
              <a:rPr lang="el-GR" sz="2000" dirty="0">
                <a:latin typeface="+mn-lt"/>
              </a:rPr>
              <a:t> Νηπιαγωγείο Ηρακλείου</a:t>
            </a:r>
          </a:p>
        </p:txBody>
      </p:sp>
      <p:pic>
        <p:nvPicPr>
          <p:cNvPr id="12292" name="5 - Θέση περιεχομένου" descr="kairos Martios 75o - Copy.jpg"/>
          <p:cNvPicPr>
            <a:picLocks noGrp="1" noChangeAspect="1"/>
          </p:cNvPicPr>
          <p:nvPr>
            <p:ph idx="1"/>
          </p:nvPr>
        </p:nvPicPr>
        <p:blipFill>
          <a:blip r:embed="rId2" cstate="print"/>
          <a:srcRect/>
          <a:stretch>
            <a:fillRect/>
          </a:stretch>
        </p:blipFill>
        <p:spPr>
          <a:xfrm>
            <a:off x="323850" y="1617663"/>
            <a:ext cx="4103688" cy="4470400"/>
          </a:xfrm>
        </p:spPr>
      </p:pic>
      <p:pic>
        <p:nvPicPr>
          <p:cNvPr id="12293" name="6 - Εικόνα" descr="Αγ. Πελαγία 09 - Copy.jpg"/>
          <p:cNvPicPr>
            <a:picLocks noChangeAspect="1"/>
          </p:cNvPicPr>
          <p:nvPr/>
        </p:nvPicPr>
        <p:blipFill>
          <a:blip r:embed="rId3" cstate="print"/>
          <a:srcRect/>
          <a:stretch>
            <a:fillRect/>
          </a:stretch>
        </p:blipFill>
        <p:spPr bwMode="auto">
          <a:xfrm>
            <a:off x="5508625" y="1700213"/>
            <a:ext cx="3024188" cy="3233737"/>
          </a:xfrm>
          <a:prstGeom prst="rect">
            <a:avLst/>
          </a:prstGeom>
          <a:noFill/>
          <a:ln w="9525">
            <a:noFill/>
            <a:miter lim="800000"/>
            <a:headEnd/>
            <a:tailEnd/>
          </a:ln>
        </p:spPr>
      </p:pic>
      <p:sp>
        <p:nvSpPr>
          <p:cNvPr id="8" name="5 - TextBox"/>
          <p:cNvSpPr txBox="1">
            <a:spLocks noChangeArrowheads="1"/>
          </p:cNvSpPr>
          <p:nvPr/>
        </p:nvSpPr>
        <p:spPr bwMode="auto">
          <a:xfrm>
            <a:off x="4500563" y="4941888"/>
            <a:ext cx="4464050" cy="1323975"/>
          </a:xfrm>
          <a:prstGeom prst="rect">
            <a:avLst/>
          </a:prstGeom>
          <a:noFill/>
          <a:ln w="9525">
            <a:noFill/>
            <a:miter lim="800000"/>
            <a:headEnd/>
            <a:tailEnd/>
          </a:ln>
        </p:spPr>
        <p:txBody>
          <a:bodyPr>
            <a:spAutoFit/>
          </a:bodyPr>
          <a:lstStyle/>
          <a:p>
            <a:pPr>
              <a:defRPr/>
            </a:pPr>
            <a:r>
              <a:rPr lang="el-GR" sz="2000" dirty="0">
                <a:latin typeface="+mn-lt"/>
              </a:rPr>
              <a:t>Οι αριθμοί είναι παντού, αρκεί να τους σημειώνουμε. Πείραμα: σε πόσες μέρες θα βγάλει ρίζες η πατάτα;</a:t>
            </a:r>
          </a:p>
          <a:p>
            <a:pPr>
              <a:defRPr/>
            </a:pPr>
            <a:r>
              <a:rPr lang="el-GR" sz="2000" dirty="0">
                <a:latin typeface="+mn-lt"/>
              </a:rPr>
              <a:t>                        Νηπιαγωγείο Αγ. Πελαγίας</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0" y="260350"/>
            <a:ext cx="8964613" cy="1584325"/>
          </a:xfrm>
        </p:spPr>
        <p:txBody>
          <a:bodyPr/>
          <a:lstStyle/>
          <a:p>
            <a:r>
              <a:rPr lang="el-GR" sz="2400" dirty="0" smtClean="0"/>
              <a:t>Η ταξινόμηση του οικοδομικού υλικού ανά είδος είναι μαθηματική δραστηριότητα, ενώ ακόμα και τα </a:t>
            </a:r>
            <a:r>
              <a:rPr lang="el-GR" sz="2400" dirty="0" err="1" smtClean="0"/>
              <a:t>μικροέπιπλα</a:t>
            </a:r>
            <a:r>
              <a:rPr lang="el-GR" sz="2400" dirty="0" smtClean="0"/>
              <a:t> και μαξιλαράκια μπορούν να αναδεικνύουν τα διάφορα σχήματα </a:t>
            </a:r>
          </a:p>
        </p:txBody>
      </p:sp>
      <p:pic>
        <p:nvPicPr>
          <p:cNvPr id="15363" name="5 - Θέση περιεχομένου" descr="TRAPEZI οικοδ..jpg"/>
          <p:cNvPicPr>
            <a:picLocks noGrp="1" noChangeAspect="1"/>
          </p:cNvPicPr>
          <p:nvPr>
            <p:ph idx="1"/>
          </p:nvPr>
        </p:nvPicPr>
        <p:blipFill>
          <a:blip r:embed="rId2" cstate="print"/>
          <a:srcRect/>
          <a:stretch>
            <a:fillRect/>
          </a:stretch>
        </p:blipFill>
        <p:spPr>
          <a:xfrm>
            <a:off x="1042988" y="1989138"/>
            <a:ext cx="6842125" cy="4405312"/>
          </a:xfrm>
        </p:spPr>
      </p:pic>
      <p:sp>
        <p:nvSpPr>
          <p:cNvPr id="19460" name="6 - TextBox"/>
          <p:cNvSpPr txBox="1">
            <a:spLocks noChangeArrowheads="1"/>
          </p:cNvSpPr>
          <p:nvPr/>
        </p:nvSpPr>
        <p:spPr bwMode="auto">
          <a:xfrm>
            <a:off x="3059113" y="6237288"/>
            <a:ext cx="4608512" cy="400050"/>
          </a:xfrm>
          <a:prstGeom prst="rect">
            <a:avLst/>
          </a:prstGeom>
          <a:noFill/>
          <a:ln w="9525">
            <a:noFill/>
            <a:miter lim="800000"/>
            <a:headEnd/>
            <a:tailEnd/>
          </a:ln>
        </p:spPr>
        <p:txBody>
          <a:bodyPr>
            <a:spAutoFit/>
          </a:bodyPr>
          <a:lstStyle/>
          <a:p>
            <a:pPr>
              <a:defRPr/>
            </a:pPr>
            <a:r>
              <a:rPr lang="el-GR" sz="2000" dirty="0">
                <a:latin typeface="+mn-lt"/>
              </a:rPr>
              <a:t>Νηπιαγωγείο Λιμένος Χερσονήσου</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5 - Θέση περιεχομένου" descr="symmetry2 - Copy.JPG"/>
          <p:cNvPicPr>
            <a:picLocks noGrp="1" noChangeAspect="1"/>
          </p:cNvPicPr>
          <p:nvPr>
            <p:ph idx="1"/>
          </p:nvPr>
        </p:nvPicPr>
        <p:blipFill>
          <a:blip r:embed="rId2" cstate="print"/>
          <a:srcRect/>
          <a:stretch>
            <a:fillRect/>
          </a:stretch>
        </p:blipFill>
        <p:spPr>
          <a:xfrm>
            <a:off x="1547664" y="1484784"/>
            <a:ext cx="4967288" cy="4460875"/>
          </a:xfrm>
        </p:spPr>
      </p:pic>
      <p:sp>
        <p:nvSpPr>
          <p:cNvPr id="13315" name="1 - Τίτλος"/>
          <p:cNvSpPr>
            <a:spLocks noGrp="1"/>
          </p:cNvSpPr>
          <p:nvPr>
            <p:ph type="title"/>
          </p:nvPr>
        </p:nvSpPr>
        <p:spPr>
          <a:xfrm>
            <a:off x="0" y="476672"/>
            <a:ext cx="8964613" cy="1080119"/>
          </a:xfrm>
        </p:spPr>
        <p:txBody>
          <a:bodyPr/>
          <a:lstStyle/>
          <a:p>
            <a:r>
              <a:rPr lang="el-GR" sz="2000" dirty="0" smtClean="0"/>
              <a:t> </a:t>
            </a:r>
            <a:r>
              <a:rPr lang="el-GR" sz="2400" dirty="0" smtClean="0"/>
              <a:t>-Ορισμένες κατασκευές αξίζει να διατηρούνται για περισσότερο χρόνο ή να φωτογραφίζονται για συζήτηση </a:t>
            </a:r>
          </a:p>
        </p:txBody>
      </p:sp>
      <p:sp>
        <p:nvSpPr>
          <p:cNvPr id="15363" name="5 - TextBox"/>
          <p:cNvSpPr txBox="1">
            <a:spLocks noChangeArrowheads="1"/>
          </p:cNvSpPr>
          <p:nvPr/>
        </p:nvSpPr>
        <p:spPr bwMode="auto">
          <a:xfrm>
            <a:off x="5004048" y="5949280"/>
            <a:ext cx="3384550" cy="400050"/>
          </a:xfrm>
          <a:prstGeom prst="rect">
            <a:avLst/>
          </a:prstGeom>
          <a:noFill/>
          <a:ln w="9525">
            <a:noFill/>
            <a:miter lim="800000"/>
            <a:headEnd/>
            <a:tailEnd/>
          </a:ln>
        </p:spPr>
        <p:txBody>
          <a:bodyPr>
            <a:spAutoFit/>
          </a:bodyPr>
          <a:lstStyle/>
          <a:p>
            <a:pPr>
              <a:defRPr/>
            </a:pPr>
            <a:r>
              <a:rPr lang="el-GR" sz="2000" dirty="0">
                <a:latin typeface="+mn-lt"/>
              </a:rPr>
              <a:t>1</a:t>
            </a:r>
            <a:r>
              <a:rPr lang="el-GR" sz="2000" baseline="30000" dirty="0">
                <a:latin typeface="+mn-lt"/>
              </a:rPr>
              <a:t>ο</a:t>
            </a:r>
            <a:r>
              <a:rPr lang="el-GR" sz="2000" dirty="0">
                <a:latin typeface="+mn-lt"/>
              </a:rPr>
              <a:t> Νηπιαγωγείο </a:t>
            </a:r>
            <a:r>
              <a:rPr lang="el-GR" sz="2000" dirty="0" err="1">
                <a:latin typeface="+mn-lt"/>
              </a:rPr>
              <a:t>Τυμπακίου</a:t>
            </a:r>
            <a:endParaRPr lang="el-GR" sz="2000"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a:xfrm>
            <a:off x="0" y="0"/>
            <a:ext cx="8964613" cy="1484313"/>
          </a:xfrm>
        </p:spPr>
        <p:txBody>
          <a:bodyPr/>
          <a:lstStyle/>
          <a:p>
            <a:r>
              <a:rPr lang="el-GR" sz="2400" dirty="0" smtClean="0"/>
              <a:t/>
            </a:r>
            <a:br>
              <a:rPr lang="el-GR" sz="2400" dirty="0" smtClean="0"/>
            </a:br>
            <a:r>
              <a:rPr lang="el-GR" sz="2400" dirty="0" smtClean="0"/>
              <a:t>Το οικοδομικό υλικό όλων των μορφών ενδείκνυται για τη διαπραγμάτευση εννοιών χώρου, πρέπει να διευκολύνεται η ενασχόληση με αυτό εντός και εκτός της τάξης</a:t>
            </a:r>
            <a:br>
              <a:rPr lang="el-GR" sz="2400" dirty="0" smtClean="0"/>
            </a:br>
            <a:r>
              <a:rPr lang="el-GR" sz="2400" dirty="0" smtClean="0"/>
              <a:t> </a:t>
            </a:r>
            <a:br>
              <a:rPr lang="el-GR" sz="2400" dirty="0" smtClean="0"/>
            </a:br>
            <a:endParaRPr lang="el-GR" sz="2400" dirty="0" smtClean="0"/>
          </a:p>
        </p:txBody>
      </p:sp>
      <p:sp>
        <p:nvSpPr>
          <p:cNvPr id="21508" name="4 - TextBox"/>
          <p:cNvSpPr txBox="1">
            <a:spLocks noChangeArrowheads="1"/>
          </p:cNvSpPr>
          <p:nvPr/>
        </p:nvSpPr>
        <p:spPr bwMode="auto">
          <a:xfrm>
            <a:off x="179512" y="5445224"/>
            <a:ext cx="8964488" cy="707886"/>
          </a:xfrm>
          <a:prstGeom prst="rect">
            <a:avLst/>
          </a:prstGeom>
          <a:noFill/>
          <a:ln w="9525">
            <a:noFill/>
            <a:miter lim="800000"/>
            <a:headEnd/>
            <a:tailEnd/>
          </a:ln>
        </p:spPr>
        <p:txBody>
          <a:bodyPr wrap="square">
            <a:spAutoFit/>
          </a:bodyPr>
          <a:lstStyle/>
          <a:p>
            <a:pPr>
              <a:defRPr/>
            </a:pPr>
            <a:r>
              <a:rPr lang="el-GR" sz="2000" dirty="0">
                <a:latin typeface="+mn-lt"/>
              </a:rPr>
              <a:t>Νηπιαγωγείο Μεγάλης Βρύσης: τα παιδιά κλείνουν τη Μαρία μέσα </a:t>
            </a:r>
            <a:r>
              <a:rPr lang="el-GR" sz="2000" dirty="0" smtClean="0">
                <a:latin typeface="+mn-lt"/>
              </a:rPr>
              <a:t>σε κατασκευή</a:t>
            </a:r>
            <a:r>
              <a:rPr lang="el-GR" sz="2000" dirty="0" smtClean="0"/>
              <a:t> </a:t>
            </a:r>
            <a:r>
              <a:rPr lang="el-GR" sz="2000" dirty="0">
                <a:latin typeface="+mn-lt"/>
              </a:rPr>
              <a:t>με μεγάλα τούβλα σύμφωνα με τις ιδέες τους, </a:t>
            </a:r>
            <a:r>
              <a:rPr lang="el-GR" sz="2000" dirty="0" smtClean="0">
                <a:latin typeface="+mn-lt"/>
              </a:rPr>
              <a:t>χρησιμοποιώντας </a:t>
            </a:r>
            <a:r>
              <a:rPr lang="el-GR" sz="2000" dirty="0">
                <a:latin typeface="+mn-lt"/>
              </a:rPr>
              <a:t>μετρικές </a:t>
            </a:r>
            <a:r>
              <a:rPr lang="el-GR" sz="2000" dirty="0" smtClean="0">
                <a:latin typeface="+mn-lt"/>
              </a:rPr>
              <a:t>σχέσεις.</a:t>
            </a:r>
            <a:endParaRPr lang="el-GR" sz="2000" dirty="0">
              <a:latin typeface="+mn-lt"/>
            </a:endParaRPr>
          </a:p>
        </p:txBody>
      </p:sp>
      <p:pic>
        <p:nvPicPr>
          <p:cNvPr id="14340" name="5 - Θέση περιεχομένου" descr="P2200151 - Copy.JPG"/>
          <p:cNvPicPr>
            <a:picLocks noGrp="1" noChangeAspect="1"/>
          </p:cNvPicPr>
          <p:nvPr>
            <p:ph idx="1"/>
          </p:nvPr>
        </p:nvPicPr>
        <p:blipFill>
          <a:blip r:embed="rId2" cstate="print"/>
          <a:srcRect/>
          <a:stretch>
            <a:fillRect/>
          </a:stretch>
        </p:blipFill>
        <p:spPr>
          <a:xfrm>
            <a:off x="1403648" y="1222624"/>
            <a:ext cx="4752528" cy="417711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7 - TextBox"/>
          <p:cNvSpPr txBox="1">
            <a:spLocks noChangeArrowheads="1"/>
          </p:cNvSpPr>
          <p:nvPr/>
        </p:nvSpPr>
        <p:spPr bwMode="auto">
          <a:xfrm>
            <a:off x="0" y="5157192"/>
            <a:ext cx="5076056" cy="1323439"/>
          </a:xfrm>
          <a:prstGeom prst="rect">
            <a:avLst/>
          </a:prstGeom>
          <a:noFill/>
          <a:ln w="9525">
            <a:noFill/>
            <a:miter lim="800000"/>
            <a:headEnd/>
            <a:tailEnd/>
          </a:ln>
        </p:spPr>
        <p:txBody>
          <a:bodyPr wrap="square">
            <a:spAutoFit/>
          </a:bodyPr>
          <a:lstStyle/>
          <a:p>
            <a:r>
              <a:rPr lang="el-GR" sz="2000" dirty="0" smtClean="0">
                <a:latin typeface="+mn-lt"/>
              </a:rPr>
              <a:t>Από </a:t>
            </a:r>
            <a:r>
              <a:rPr lang="el-GR" sz="2000" dirty="0">
                <a:latin typeface="+mn-lt"/>
              </a:rPr>
              <a:t>δειγματική </a:t>
            </a:r>
            <a:r>
              <a:rPr lang="el-GR" sz="2000" dirty="0" smtClean="0">
                <a:latin typeface="+mn-lt"/>
              </a:rPr>
              <a:t>διδασκαλία </a:t>
            </a:r>
            <a:r>
              <a:rPr lang="el-GR" sz="2000" dirty="0">
                <a:latin typeface="+mn-lt"/>
              </a:rPr>
              <a:t>σχεδ</a:t>
            </a:r>
            <a:r>
              <a:rPr lang="el-GR" sz="2000" b="1" dirty="0">
                <a:latin typeface="+mn-lt"/>
              </a:rPr>
              <a:t>ι</a:t>
            </a:r>
            <a:r>
              <a:rPr lang="el-GR" sz="2000" dirty="0">
                <a:latin typeface="+mn-lt"/>
              </a:rPr>
              <a:t>ασμού </a:t>
            </a:r>
            <a:r>
              <a:rPr lang="el-GR" sz="2000" dirty="0" err="1" smtClean="0">
                <a:latin typeface="+mn-lt"/>
              </a:rPr>
              <a:t>Σχολ</a:t>
            </a:r>
            <a:r>
              <a:rPr lang="en-US" sz="2000" dirty="0" smtClean="0">
                <a:latin typeface="+mn-lt"/>
              </a:rPr>
              <a:t>.</a:t>
            </a:r>
            <a:r>
              <a:rPr lang="el-GR" sz="2000" dirty="0" smtClean="0">
                <a:latin typeface="+mn-lt"/>
              </a:rPr>
              <a:t> Συμβούλου</a:t>
            </a:r>
            <a:r>
              <a:rPr lang="en-US" sz="2000" dirty="0" smtClean="0">
                <a:latin typeface="+mn-lt"/>
              </a:rPr>
              <a:t>: </a:t>
            </a:r>
            <a:r>
              <a:rPr lang="el-GR" sz="2000" b="1" dirty="0" smtClean="0">
                <a:latin typeface="+mn-lt"/>
              </a:rPr>
              <a:t>Μοτίβα </a:t>
            </a:r>
            <a:r>
              <a:rPr lang="el-GR" sz="2000" dirty="0" smtClean="0">
                <a:latin typeface="+mn-lt"/>
              </a:rPr>
              <a:t>(κανονικότητες</a:t>
            </a:r>
            <a:r>
              <a:rPr lang="en-US" sz="2000" dirty="0" smtClean="0">
                <a:latin typeface="+mn-lt"/>
              </a:rPr>
              <a:t>) </a:t>
            </a:r>
            <a:r>
              <a:rPr lang="el-GR" sz="2000" dirty="0" smtClean="0">
                <a:latin typeface="+mn-lt"/>
              </a:rPr>
              <a:t>ΑΒΑΒ</a:t>
            </a:r>
            <a:r>
              <a:rPr lang="en-US" sz="2000" dirty="0" smtClean="0">
                <a:latin typeface="+mn-lt"/>
              </a:rPr>
              <a:t> </a:t>
            </a:r>
            <a:r>
              <a:rPr lang="el-GR" sz="2000" dirty="0" smtClean="0">
                <a:latin typeface="+mn-lt"/>
              </a:rPr>
              <a:t>(κορίτσι/αγόρι-κορίτσι/</a:t>
            </a:r>
            <a:r>
              <a:rPr lang="el-GR" sz="2000" dirty="0" err="1" smtClean="0">
                <a:latin typeface="+mn-lt"/>
              </a:rPr>
              <a:t>αγόρι</a:t>
            </a:r>
            <a:r>
              <a:rPr lang="el-GR" sz="2000" dirty="0" smtClean="0">
                <a:latin typeface="+mn-lt"/>
              </a:rPr>
              <a:t>),</a:t>
            </a:r>
            <a:r>
              <a:rPr lang="en-US" sz="2000" dirty="0" smtClean="0">
                <a:latin typeface="+mn-lt"/>
              </a:rPr>
              <a:t> </a:t>
            </a:r>
            <a:r>
              <a:rPr lang="el-GR" sz="2000" dirty="0" smtClean="0">
                <a:latin typeface="+mn-lt"/>
              </a:rPr>
              <a:t>ως ταμπέλα στην πόρτα του 62</a:t>
            </a:r>
            <a:r>
              <a:rPr lang="el-GR" sz="2000" baseline="30000" dirty="0" smtClean="0">
                <a:latin typeface="+mn-lt"/>
              </a:rPr>
              <a:t>ου</a:t>
            </a:r>
            <a:r>
              <a:rPr lang="el-GR" sz="2000" dirty="0" smtClean="0">
                <a:latin typeface="+mn-lt"/>
              </a:rPr>
              <a:t> </a:t>
            </a:r>
            <a:r>
              <a:rPr lang="el-GR" sz="2000" dirty="0" err="1" smtClean="0">
                <a:latin typeface="+mn-lt"/>
              </a:rPr>
              <a:t>Νηπ</a:t>
            </a:r>
            <a:r>
              <a:rPr lang="el-GR" sz="2000" dirty="0" smtClean="0">
                <a:latin typeface="+mn-lt"/>
              </a:rPr>
              <a:t>. Ηρακλείου.</a:t>
            </a:r>
            <a:endParaRPr lang="el-GR" sz="2000" dirty="0">
              <a:latin typeface="+mn-lt"/>
            </a:endParaRPr>
          </a:p>
        </p:txBody>
      </p:sp>
      <p:pic>
        <p:nvPicPr>
          <p:cNvPr id="18437" name="6 - Θέση περιεχομένου" descr="P2010397 - Copy.JPG"/>
          <p:cNvPicPr>
            <a:picLocks noGrp="1" noChangeAspect="1"/>
          </p:cNvPicPr>
          <p:nvPr>
            <p:ph idx="1"/>
          </p:nvPr>
        </p:nvPicPr>
        <p:blipFill>
          <a:blip r:embed="rId2" cstate="print"/>
          <a:srcRect/>
          <a:stretch>
            <a:fillRect/>
          </a:stretch>
        </p:blipFill>
        <p:spPr>
          <a:xfrm>
            <a:off x="172386" y="1844824"/>
            <a:ext cx="4797748" cy="3096344"/>
          </a:xfrm>
        </p:spPr>
      </p:pic>
      <p:sp>
        <p:nvSpPr>
          <p:cNvPr id="7" name="6 - Τίτλος"/>
          <p:cNvSpPr>
            <a:spLocks noGrp="1"/>
          </p:cNvSpPr>
          <p:nvPr>
            <p:ph type="title"/>
          </p:nvPr>
        </p:nvSpPr>
        <p:spPr>
          <a:xfrm>
            <a:off x="0" y="0"/>
            <a:ext cx="8892480" cy="1417638"/>
          </a:xfrm>
        </p:spPr>
        <p:txBody>
          <a:bodyPr/>
          <a:lstStyle/>
          <a:p>
            <a:r>
              <a:rPr lang="en-US" sz="2400" dirty="0" smtClean="0"/>
              <a:t/>
            </a:r>
            <a:br>
              <a:rPr lang="en-US" sz="2400" dirty="0" smtClean="0"/>
            </a:br>
            <a:r>
              <a:rPr lang="en-US" sz="2400" dirty="0" smtClean="0"/>
              <a:t/>
            </a:r>
            <a:br>
              <a:rPr lang="en-US" sz="2400" dirty="0" smtClean="0"/>
            </a:br>
            <a:r>
              <a:rPr lang="el-GR" sz="2400" b="1" dirty="0" smtClean="0"/>
              <a:t>Τα Μαθηματικά είναι </a:t>
            </a:r>
            <a:r>
              <a:rPr lang="el-GR" sz="2400" b="1" i="1" dirty="0" smtClean="0"/>
              <a:t>κουλτούρα</a:t>
            </a:r>
            <a:r>
              <a:rPr lang="el-GR" sz="2400" b="1" dirty="0" smtClean="0"/>
              <a:t> καθημερινής ζωής</a:t>
            </a:r>
            <a:r>
              <a:rPr lang="el-GR" sz="2400" dirty="0" smtClean="0"/>
              <a:t>, </a:t>
            </a:r>
            <a:r>
              <a:rPr lang="en-US" sz="2400" dirty="0" smtClean="0"/>
              <a:t/>
            </a:r>
            <a:br>
              <a:rPr lang="en-US" sz="2400" dirty="0" smtClean="0"/>
            </a:br>
            <a:r>
              <a:rPr lang="el-GR" sz="2400" dirty="0" smtClean="0"/>
              <a:t>γι αυτό επιδιώκεται να αναδεικνύονται και να διαπραγματεύονται οι μαθηματικές έννοιες σε όλα τα περιβάλλοντα, μέσα και έξω από τη σχολική τάξη</a:t>
            </a:r>
            <a:r>
              <a:rPr lang="el-GR" dirty="0" smtClean="0"/>
              <a:t/>
            </a:r>
            <a:br>
              <a:rPr lang="el-GR" dirty="0" smtClean="0"/>
            </a:br>
            <a:endParaRPr lang="el-GR" dirty="0"/>
          </a:p>
        </p:txBody>
      </p:sp>
      <p:pic>
        <p:nvPicPr>
          <p:cNvPr id="8" name="7 - Εικόνα" descr="19ο Ηρ - Copy.jpg"/>
          <p:cNvPicPr>
            <a:picLocks noChangeAspect="1"/>
          </p:cNvPicPr>
          <p:nvPr/>
        </p:nvPicPr>
        <p:blipFill>
          <a:blip r:embed="rId3" cstate="print"/>
          <a:stretch>
            <a:fillRect/>
          </a:stretch>
        </p:blipFill>
        <p:spPr>
          <a:xfrm>
            <a:off x="5292081" y="1772816"/>
            <a:ext cx="3497032" cy="3241484"/>
          </a:xfrm>
          <a:prstGeom prst="rect">
            <a:avLst/>
          </a:prstGeom>
        </p:spPr>
      </p:pic>
      <p:sp>
        <p:nvSpPr>
          <p:cNvPr id="9" name="8 - TextBox"/>
          <p:cNvSpPr txBox="1"/>
          <p:nvPr/>
        </p:nvSpPr>
        <p:spPr>
          <a:xfrm>
            <a:off x="5220072" y="5373216"/>
            <a:ext cx="3744416" cy="1015663"/>
          </a:xfrm>
          <a:prstGeom prst="rect">
            <a:avLst/>
          </a:prstGeom>
          <a:noFill/>
        </p:spPr>
        <p:txBody>
          <a:bodyPr wrap="square" rtlCol="0">
            <a:spAutoFit/>
          </a:bodyPr>
          <a:lstStyle/>
          <a:p>
            <a:r>
              <a:rPr lang="en-US" sz="2000" dirty="0" smtClean="0">
                <a:latin typeface="+mn-lt"/>
              </a:rPr>
              <a:t>19o </a:t>
            </a:r>
            <a:r>
              <a:rPr lang="el-GR" sz="2000" dirty="0" smtClean="0">
                <a:latin typeface="+mn-lt"/>
              </a:rPr>
              <a:t>Νηπιαγωγείο Ηρακλείου: μια εικόνα για πολλές μαθηματικές έννοιες.</a:t>
            </a:r>
            <a:endParaRPr lang="el-GR" sz="2000"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a:xfrm>
            <a:off x="0" y="188913"/>
            <a:ext cx="9144000" cy="1557337"/>
          </a:xfrm>
        </p:spPr>
        <p:txBody>
          <a:bodyPr/>
          <a:lstStyle/>
          <a:p>
            <a:r>
              <a:rPr lang="el-GR" sz="2400" dirty="0" smtClean="0"/>
              <a:t>Σχήματα στις Τέχνες μέσα από πίνακες ζωγράφων, </a:t>
            </a:r>
            <a:r>
              <a:rPr lang="el-GR" sz="2400" dirty="0" err="1" smtClean="0"/>
              <a:t>τάνγκραμ</a:t>
            </a:r>
            <a:r>
              <a:rPr lang="el-GR" sz="2400" dirty="0" smtClean="0"/>
              <a:t>, γεωμετρικά επίπεδα &amp; στερεά σχήματα, δημιουργικές καταγραφές αριθμητικών συμβόλων/ποσοτήτων των παιδιών μπορούν να επεξεργαστούν σε πλαίσιο κατασκευαστικών μαθηματικών διεργασιών  </a:t>
            </a:r>
          </a:p>
        </p:txBody>
      </p:sp>
      <p:sp>
        <p:nvSpPr>
          <p:cNvPr id="4101" name="5 - TextBox"/>
          <p:cNvSpPr txBox="1">
            <a:spLocks noChangeArrowheads="1"/>
          </p:cNvSpPr>
          <p:nvPr/>
        </p:nvSpPr>
        <p:spPr bwMode="auto">
          <a:xfrm>
            <a:off x="5003800" y="2492375"/>
            <a:ext cx="3744913" cy="2986088"/>
          </a:xfrm>
          <a:prstGeom prst="rect">
            <a:avLst/>
          </a:prstGeom>
          <a:noFill/>
          <a:ln w="9525">
            <a:noFill/>
            <a:miter lim="800000"/>
            <a:headEnd/>
            <a:tailEnd/>
          </a:ln>
        </p:spPr>
        <p:txBody>
          <a:bodyPr>
            <a:spAutoFit/>
          </a:bodyPr>
          <a:lstStyle/>
          <a:p>
            <a:pPr>
              <a:defRPr/>
            </a:pPr>
            <a:r>
              <a:rPr lang="el-GR" sz="2800" dirty="0">
                <a:latin typeface="+mn-lt"/>
              </a:rPr>
              <a:t>Γωνιά Μαθηματικών </a:t>
            </a:r>
          </a:p>
          <a:p>
            <a:pPr>
              <a:defRPr/>
            </a:pPr>
            <a:r>
              <a:rPr lang="el-GR" sz="2000" dirty="0">
                <a:latin typeface="+mn-lt"/>
              </a:rPr>
              <a:t>1</a:t>
            </a:r>
            <a:r>
              <a:rPr lang="el-GR" sz="2000" baseline="30000" dirty="0">
                <a:latin typeface="+mn-lt"/>
              </a:rPr>
              <a:t>ο</a:t>
            </a:r>
            <a:r>
              <a:rPr lang="el-GR" sz="2000" dirty="0">
                <a:latin typeface="+mn-lt"/>
              </a:rPr>
              <a:t> Νηπιαγωγείο </a:t>
            </a:r>
            <a:r>
              <a:rPr lang="el-GR" sz="2000" dirty="0" err="1">
                <a:latin typeface="+mn-lt"/>
              </a:rPr>
              <a:t>Τυμπακίου</a:t>
            </a:r>
            <a:r>
              <a:rPr lang="el-GR" sz="2000" dirty="0">
                <a:latin typeface="+mn-lt"/>
              </a:rPr>
              <a:t>: </a:t>
            </a:r>
          </a:p>
          <a:p>
            <a:pPr>
              <a:defRPr/>
            </a:pPr>
            <a:endParaRPr lang="el-GR" sz="2000" dirty="0">
              <a:latin typeface="+mn-lt"/>
            </a:endParaRPr>
          </a:p>
          <a:p>
            <a:pPr>
              <a:defRPr/>
            </a:pPr>
            <a:r>
              <a:rPr lang="el-GR" sz="2000" dirty="0">
                <a:latin typeface="+mn-lt"/>
              </a:rPr>
              <a:t>Μαθηματικό υλικό ποικίλων δεξιοτήτων, διαφορετικής μορφής και βαθμού δυσκολίας στα ράφια </a:t>
            </a:r>
            <a:r>
              <a:rPr lang="el-GR" sz="2000" dirty="0" smtClean="0">
                <a:latin typeface="+mn-lt"/>
              </a:rPr>
              <a:t>προκαλεί </a:t>
            </a:r>
            <a:r>
              <a:rPr lang="el-GR" sz="2000" dirty="0">
                <a:latin typeface="+mn-lt"/>
              </a:rPr>
              <a:t>και ανανεώνει το ενδιαφέρον.</a:t>
            </a:r>
          </a:p>
          <a:p>
            <a:pPr>
              <a:defRPr/>
            </a:pPr>
            <a:endParaRPr lang="el-GR" sz="2000" dirty="0">
              <a:latin typeface="+mn-lt"/>
            </a:endParaRPr>
          </a:p>
        </p:txBody>
      </p:sp>
      <p:pic>
        <p:nvPicPr>
          <p:cNvPr id="4100" name="8 - Θέση περιεχομένου" descr="P2250209 - C - Copy.JPG"/>
          <p:cNvPicPr>
            <a:picLocks noGrp="1" noChangeAspect="1"/>
          </p:cNvPicPr>
          <p:nvPr>
            <p:ph idx="1"/>
          </p:nvPr>
        </p:nvPicPr>
        <p:blipFill>
          <a:blip r:embed="rId2" cstate="print"/>
          <a:srcRect l="13474"/>
          <a:stretch>
            <a:fillRect/>
          </a:stretch>
        </p:blipFill>
        <p:spPr>
          <a:xfrm>
            <a:off x="250825" y="1844675"/>
            <a:ext cx="4573588" cy="395922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5 - Θέση περιεχομένου" descr="P4190037c - Copy.JPG"/>
          <p:cNvPicPr>
            <a:picLocks noGrp="1" noChangeAspect="1"/>
          </p:cNvPicPr>
          <p:nvPr>
            <p:ph idx="1"/>
          </p:nvPr>
        </p:nvPicPr>
        <p:blipFill>
          <a:blip r:embed="rId2" cstate="print"/>
          <a:srcRect/>
          <a:stretch>
            <a:fillRect/>
          </a:stretch>
        </p:blipFill>
        <p:spPr>
          <a:xfrm>
            <a:off x="250825" y="2262188"/>
            <a:ext cx="5184775" cy="4406900"/>
          </a:xfrm>
        </p:spPr>
      </p:pic>
      <p:sp>
        <p:nvSpPr>
          <p:cNvPr id="5123" name="1 - Τίτλος"/>
          <p:cNvSpPr>
            <a:spLocks noGrp="1"/>
          </p:cNvSpPr>
          <p:nvPr>
            <p:ph type="title"/>
          </p:nvPr>
        </p:nvSpPr>
        <p:spPr>
          <a:xfrm>
            <a:off x="0" y="0"/>
            <a:ext cx="8964613" cy="2133600"/>
          </a:xfrm>
        </p:spPr>
        <p:txBody>
          <a:bodyPr/>
          <a:lstStyle/>
          <a:p>
            <a:r>
              <a:rPr lang="el-GR" sz="2400" smtClean="0"/>
              <a:t>Είναι σημαντικό να σχεδιάζονται διαθεματικές μαθηματικές δραστηριότητες με νόημα, σύμφωνα με τις θεματικές ενότητες, τα ατομικά ενδιαφέροντα, τα σχέδια εργασίας, την επικαιρότητα, ενώ οι καταγραφές αυτών μπορεί να αναρτώνται στη γωνιά των Μαθηματικών</a:t>
            </a:r>
          </a:p>
        </p:txBody>
      </p:sp>
      <p:sp>
        <p:nvSpPr>
          <p:cNvPr id="5124" name="4 - TextBox"/>
          <p:cNvSpPr txBox="1">
            <a:spLocks noChangeArrowheads="1"/>
          </p:cNvSpPr>
          <p:nvPr/>
        </p:nvSpPr>
        <p:spPr bwMode="auto">
          <a:xfrm>
            <a:off x="5435600" y="2924175"/>
            <a:ext cx="3708400" cy="3602038"/>
          </a:xfrm>
          <a:prstGeom prst="rect">
            <a:avLst/>
          </a:prstGeom>
          <a:noFill/>
          <a:ln w="9525">
            <a:noFill/>
            <a:miter lim="800000"/>
            <a:headEnd/>
            <a:tailEnd/>
          </a:ln>
        </p:spPr>
        <p:txBody>
          <a:bodyPr>
            <a:spAutoFit/>
          </a:bodyPr>
          <a:lstStyle/>
          <a:p>
            <a:pPr>
              <a:defRPr/>
            </a:pPr>
            <a:r>
              <a:rPr lang="el-GR" sz="2800" dirty="0">
                <a:latin typeface="+mn-lt"/>
              </a:rPr>
              <a:t>Γωνιά Μαθηματικών</a:t>
            </a:r>
          </a:p>
          <a:p>
            <a:pPr>
              <a:defRPr/>
            </a:pPr>
            <a:r>
              <a:rPr lang="el-GR" sz="2000" dirty="0">
                <a:latin typeface="+mn-lt"/>
              </a:rPr>
              <a:t>  Νηπιαγωγείο </a:t>
            </a:r>
            <a:r>
              <a:rPr lang="el-GR" sz="2000" dirty="0" err="1">
                <a:latin typeface="+mn-lt"/>
              </a:rPr>
              <a:t>Καπαριανών</a:t>
            </a:r>
            <a:endParaRPr lang="el-GR" sz="2000" dirty="0">
              <a:latin typeface="+mn-lt"/>
            </a:endParaRPr>
          </a:p>
          <a:p>
            <a:pPr>
              <a:defRPr/>
            </a:pPr>
            <a:r>
              <a:rPr lang="el-GR" sz="2000" dirty="0">
                <a:latin typeface="+mn-lt"/>
              </a:rPr>
              <a:t>-Εκλογές στην </a:t>
            </a:r>
            <a:r>
              <a:rPr lang="el-GR" sz="2000" dirty="0" err="1">
                <a:latin typeface="+mn-lt"/>
              </a:rPr>
              <a:t>Ντενεκεδούπολη</a:t>
            </a:r>
            <a:endParaRPr lang="el-GR" sz="2000" dirty="0">
              <a:latin typeface="+mn-lt"/>
            </a:endParaRPr>
          </a:p>
          <a:p>
            <a:pPr>
              <a:defRPr/>
            </a:pPr>
            <a:r>
              <a:rPr lang="el-GR" sz="2000" dirty="0">
                <a:latin typeface="+mn-lt"/>
              </a:rPr>
              <a:t>-Έρευνα: ποιο φρούτο προτιμώ</a:t>
            </a:r>
          </a:p>
          <a:p>
            <a:pPr>
              <a:defRPr/>
            </a:pPr>
            <a:r>
              <a:rPr lang="el-GR" sz="2000" dirty="0">
                <a:latin typeface="+mn-lt"/>
              </a:rPr>
              <a:t>-Καταγραφή (αριθμητικής τιμής) ημερήσιας θερμοκρασίας</a:t>
            </a:r>
            <a:endParaRPr lang="en-US" sz="2000" dirty="0">
              <a:latin typeface="+mn-lt"/>
            </a:endParaRPr>
          </a:p>
          <a:p>
            <a:pPr>
              <a:defRPr/>
            </a:pPr>
            <a:endParaRPr lang="en-US" sz="2000" dirty="0">
              <a:latin typeface="+mn-lt"/>
            </a:endParaRPr>
          </a:p>
          <a:p>
            <a:pPr>
              <a:defRPr/>
            </a:pPr>
            <a:endParaRPr lang="en-US" sz="2000" dirty="0">
              <a:latin typeface="+mn-lt"/>
            </a:endParaRPr>
          </a:p>
          <a:p>
            <a:pPr>
              <a:defRPr/>
            </a:pPr>
            <a:endParaRPr lang="el-GR" sz="2000" dirty="0">
              <a:latin typeface="+mn-lt"/>
            </a:endParaRPr>
          </a:p>
          <a:p>
            <a:pPr>
              <a:defRPr/>
            </a:pPr>
            <a:endParaRPr lang="el-GR" sz="2000" dirty="0">
              <a:latin typeface="+mn-lt"/>
            </a:endParaRPr>
          </a:p>
          <a:p>
            <a:pPr>
              <a:defRPr/>
            </a:pPr>
            <a:endParaRPr lang="el-GR"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a:xfrm>
            <a:off x="457200" y="0"/>
            <a:ext cx="8229600" cy="1557338"/>
          </a:xfrm>
        </p:spPr>
        <p:txBody>
          <a:bodyPr/>
          <a:lstStyle/>
          <a:p>
            <a:pPr eaLnBrk="1" hangingPunct="1">
              <a:defRPr/>
            </a:pPr>
            <a:r>
              <a:rPr lang="el-GR" sz="2400" dirty="0" smtClean="0">
                <a:latin typeface="+mn-lt"/>
              </a:rPr>
              <a:t>Στη γωνιά Μαθηματικών μπορούν να βρίσκονται επιτραπέζια παιχνίδια (εμπορίου αλλά και αυτοσχέδια), τα οποία ανανεώνονται, σύμφωνα  με τις θεματικές ενότητες</a:t>
            </a:r>
          </a:p>
        </p:txBody>
      </p:sp>
      <p:sp>
        <p:nvSpPr>
          <p:cNvPr id="6147" name="3 - TextBox"/>
          <p:cNvSpPr txBox="1">
            <a:spLocks noChangeArrowheads="1"/>
          </p:cNvSpPr>
          <p:nvPr/>
        </p:nvSpPr>
        <p:spPr bwMode="auto">
          <a:xfrm>
            <a:off x="1116013" y="5842000"/>
            <a:ext cx="7632700" cy="1016000"/>
          </a:xfrm>
          <a:prstGeom prst="rect">
            <a:avLst/>
          </a:prstGeom>
          <a:noFill/>
          <a:ln w="9525">
            <a:noFill/>
            <a:miter lim="800000"/>
            <a:headEnd/>
            <a:tailEnd/>
          </a:ln>
        </p:spPr>
        <p:txBody>
          <a:bodyPr>
            <a:spAutoFit/>
          </a:bodyPr>
          <a:lstStyle/>
          <a:p>
            <a:pPr>
              <a:defRPr/>
            </a:pPr>
            <a:r>
              <a:rPr lang="el-GR" sz="2000" dirty="0">
                <a:latin typeface="+mn-lt"/>
              </a:rPr>
              <a:t>43</a:t>
            </a:r>
            <a:r>
              <a:rPr lang="el-GR" sz="2000" baseline="30000" dirty="0">
                <a:latin typeface="+mn-lt"/>
              </a:rPr>
              <a:t>ο</a:t>
            </a:r>
            <a:r>
              <a:rPr lang="el-GR" sz="2000" dirty="0">
                <a:latin typeface="+mn-lt"/>
              </a:rPr>
              <a:t> Νηπιαγωγείο Ηρακλείου: αυτοσχέδιο παιχνίδι διαδρομών με ζάρι  «Η  πόλη μου το Ηράκλειο». Διακρίνεται ακόμα η γωνιά του Η/Υ, που διαθέτει αρκετά μαθηματικά </a:t>
            </a:r>
            <a:r>
              <a:rPr lang="el-GR" sz="2000" dirty="0" smtClean="0">
                <a:latin typeface="+mn-lt"/>
              </a:rPr>
              <a:t>παιχνίδια.</a:t>
            </a:r>
            <a:endParaRPr lang="el-GR" sz="2000" dirty="0">
              <a:latin typeface="+mn-lt"/>
            </a:endParaRPr>
          </a:p>
        </p:txBody>
      </p:sp>
      <p:pic>
        <p:nvPicPr>
          <p:cNvPr id="6148" name="4 - Εικόνα" descr="P5130041 - Copy.JPG"/>
          <p:cNvPicPr>
            <a:picLocks noChangeAspect="1"/>
          </p:cNvPicPr>
          <p:nvPr/>
        </p:nvPicPr>
        <p:blipFill>
          <a:blip r:embed="rId2" cstate="print"/>
          <a:srcRect/>
          <a:stretch>
            <a:fillRect/>
          </a:stretch>
        </p:blipFill>
        <p:spPr bwMode="auto">
          <a:xfrm>
            <a:off x="1979613" y="1470025"/>
            <a:ext cx="5616575" cy="433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a:xfrm>
            <a:off x="179388" y="188913"/>
            <a:ext cx="8785225" cy="1871662"/>
          </a:xfrm>
        </p:spPr>
        <p:txBody>
          <a:bodyPr/>
          <a:lstStyle/>
          <a:p>
            <a:pPr>
              <a:defRPr/>
            </a:pPr>
            <a:r>
              <a:rPr lang="el-GR" sz="2400" dirty="0" smtClean="0">
                <a:latin typeface="+mn-lt"/>
              </a:rPr>
              <a:t>Επιδιώκεται τα σχήματα να μην εμφανίζονται στερεότυπα, αλλά σε πολλές διαφορετικές παρουσιάσεις (</a:t>
            </a:r>
            <a:r>
              <a:rPr lang="el-GR" sz="2400" dirty="0" err="1" smtClean="0">
                <a:latin typeface="+mn-lt"/>
              </a:rPr>
              <a:t>π.χ</a:t>
            </a:r>
            <a:r>
              <a:rPr lang="el-GR" sz="2400" dirty="0" smtClean="0">
                <a:latin typeface="+mn-lt"/>
              </a:rPr>
              <a:t>, διάφορα είδη τριγώνων, ποικίλα μεγέθη, σε διαφορετικό προσανατολισμό), από διαφορετικά υλικά (ξύλο, χαρτί, αφρώδες, </a:t>
            </a:r>
            <a:r>
              <a:rPr lang="el-GR" sz="2400" dirty="0" err="1" smtClean="0">
                <a:latin typeface="+mn-lt"/>
              </a:rPr>
              <a:t>συρματάκι</a:t>
            </a:r>
            <a:r>
              <a:rPr lang="el-GR" sz="2400" dirty="0" smtClean="0">
                <a:latin typeface="+mn-lt"/>
              </a:rPr>
              <a:t> κλπ)</a:t>
            </a:r>
          </a:p>
        </p:txBody>
      </p:sp>
      <p:sp>
        <p:nvSpPr>
          <p:cNvPr id="7171" name="10 - TextBox"/>
          <p:cNvSpPr txBox="1">
            <a:spLocks noChangeArrowheads="1"/>
          </p:cNvSpPr>
          <p:nvPr/>
        </p:nvSpPr>
        <p:spPr bwMode="auto">
          <a:xfrm>
            <a:off x="2627313" y="6165850"/>
            <a:ext cx="3816350" cy="400050"/>
          </a:xfrm>
          <a:prstGeom prst="rect">
            <a:avLst/>
          </a:prstGeom>
          <a:noFill/>
          <a:ln w="9525">
            <a:noFill/>
            <a:miter lim="800000"/>
            <a:headEnd/>
            <a:tailEnd/>
          </a:ln>
        </p:spPr>
        <p:txBody>
          <a:bodyPr>
            <a:spAutoFit/>
          </a:bodyPr>
          <a:lstStyle/>
          <a:p>
            <a:pPr>
              <a:defRPr/>
            </a:pPr>
            <a:r>
              <a:rPr lang="el-GR" sz="2000" dirty="0">
                <a:latin typeface="+mn-lt"/>
              </a:rPr>
              <a:t>1</a:t>
            </a:r>
            <a:r>
              <a:rPr lang="el-GR" sz="2000" baseline="30000" dirty="0">
                <a:latin typeface="+mn-lt"/>
              </a:rPr>
              <a:t>ο</a:t>
            </a:r>
            <a:r>
              <a:rPr lang="el-GR" sz="2000" dirty="0">
                <a:latin typeface="+mn-lt"/>
              </a:rPr>
              <a:t> και 2</a:t>
            </a:r>
            <a:r>
              <a:rPr lang="el-GR" sz="2000" baseline="30000" dirty="0">
                <a:latin typeface="+mn-lt"/>
              </a:rPr>
              <a:t>ο</a:t>
            </a:r>
            <a:r>
              <a:rPr lang="el-GR" sz="2000" dirty="0">
                <a:latin typeface="+mn-lt"/>
              </a:rPr>
              <a:t> Νηπιαγωγεία Μοιρών </a:t>
            </a:r>
          </a:p>
        </p:txBody>
      </p:sp>
      <p:pic>
        <p:nvPicPr>
          <p:cNvPr id="7172" name="4 - Εικόνα" descr="P3310002 - Copy.JPG"/>
          <p:cNvPicPr>
            <a:picLocks noChangeAspect="1"/>
          </p:cNvPicPr>
          <p:nvPr/>
        </p:nvPicPr>
        <p:blipFill>
          <a:blip r:embed="rId2" cstate="print"/>
          <a:srcRect/>
          <a:stretch>
            <a:fillRect/>
          </a:stretch>
        </p:blipFill>
        <p:spPr bwMode="auto">
          <a:xfrm>
            <a:off x="1331913" y="2060575"/>
            <a:ext cx="5672137" cy="412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179512" y="188640"/>
            <a:ext cx="8712968" cy="2952328"/>
          </a:xfrm>
        </p:spPr>
        <p:txBody>
          <a:bodyPr/>
          <a:lstStyle/>
          <a:p>
            <a:pPr algn="l"/>
            <a:r>
              <a:rPr lang="el-GR" sz="2400" dirty="0" smtClean="0"/>
              <a:t>Η σημειωτική λειτουργία υποστηρίζει τη μαθηματική ανάπτυξη, τα σύμβολα αυξάνονται και διαφοροποιούνται σταδιακά σε διάφορες γωνιές, π.χ.  με σύμβολα μπορεί να σημειώνονται:</a:t>
            </a:r>
            <a:br>
              <a:rPr lang="el-GR" sz="2400" dirty="0" smtClean="0"/>
            </a:br>
            <a:r>
              <a:rPr lang="el-GR" sz="2400" dirty="0" smtClean="0"/>
              <a:t>- πόσα παιδιά μπορούν να παίζουν σε κάθε γωνιά, </a:t>
            </a:r>
            <a:br>
              <a:rPr lang="el-GR" sz="2400" dirty="0" smtClean="0"/>
            </a:br>
            <a:r>
              <a:rPr lang="el-GR" sz="2400" dirty="0" smtClean="0"/>
              <a:t>-οι χώροι όπου δεν επιτρέπεται η πρόσβαση για διάφορους λόγους  </a:t>
            </a:r>
            <a:br>
              <a:rPr lang="el-GR" sz="2400" dirty="0" smtClean="0"/>
            </a:br>
            <a:r>
              <a:rPr lang="el-GR" sz="2400" dirty="0" smtClean="0"/>
              <a:t>-οι καιρικές συνθήκες, ώστε να επεξεργαστούν κατόπιν σε γράφημα </a:t>
            </a:r>
            <a:br>
              <a:rPr lang="el-GR" sz="2400" dirty="0" smtClean="0"/>
            </a:br>
            <a:r>
              <a:rPr lang="el-GR" sz="2400" dirty="0" smtClean="0"/>
              <a:t>-με σύμβολα μπορούν ακόμα να εικονογραφηθούν και μικρές ιστορίες κλπ.</a:t>
            </a:r>
          </a:p>
        </p:txBody>
      </p:sp>
      <p:pic>
        <p:nvPicPr>
          <p:cNvPr id="3" name="8 - Εικόνα" descr="P3120125 - Copy.JPG"/>
          <p:cNvPicPr>
            <a:picLocks noChangeAspect="1"/>
          </p:cNvPicPr>
          <p:nvPr/>
        </p:nvPicPr>
        <p:blipFill>
          <a:blip r:embed="rId2" cstate="print"/>
          <a:srcRect/>
          <a:stretch>
            <a:fillRect/>
          </a:stretch>
        </p:blipFill>
        <p:spPr bwMode="auto">
          <a:xfrm>
            <a:off x="395536" y="3284984"/>
            <a:ext cx="3687252" cy="2493020"/>
          </a:xfrm>
          <a:prstGeom prst="rect">
            <a:avLst/>
          </a:prstGeom>
          <a:noFill/>
          <a:ln w="9525">
            <a:noFill/>
            <a:miter lim="800000"/>
            <a:headEnd/>
            <a:tailEnd/>
          </a:ln>
        </p:spPr>
      </p:pic>
      <p:pic>
        <p:nvPicPr>
          <p:cNvPr id="4" name="3 - Θέση περιεχομένου" descr="P5220030 - Copy.JPG"/>
          <p:cNvPicPr>
            <a:picLocks noGrp="1" noChangeAspect="1"/>
          </p:cNvPicPr>
          <p:nvPr>
            <p:ph idx="1"/>
          </p:nvPr>
        </p:nvPicPr>
        <p:blipFill>
          <a:blip r:embed="rId3" cstate="print"/>
          <a:srcRect l="2705" t="10719" r="10820"/>
          <a:stretch>
            <a:fillRect/>
          </a:stretch>
        </p:blipFill>
        <p:spPr>
          <a:xfrm>
            <a:off x="5004048" y="2924944"/>
            <a:ext cx="3333739" cy="2605016"/>
          </a:xfrm>
        </p:spPr>
      </p:pic>
      <p:sp>
        <p:nvSpPr>
          <p:cNvPr id="5" name="7 - TextBox"/>
          <p:cNvSpPr txBox="1">
            <a:spLocks noChangeArrowheads="1"/>
          </p:cNvSpPr>
          <p:nvPr/>
        </p:nvSpPr>
        <p:spPr bwMode="auto">
          <a:xfrm>
            <a:off x="5220072" y="5661248"/>
            <a:ext cx="2592388" cy="708025"/>
          </a:xfrm>
          <a:prstGeom prst="rect">
            <a:avLst/>
          </a:prstGeom>
          <a:noFill/>
          <a:ln w="9525">
            <a:noFill/>
            <a:miter lim="800000"/>
            <a:headEnd/>
            <a:tailEnd/>
          </a:ln>
        </p:spPr>
        <p:txBody>
          <a:bodyPr>
            <a:spAutoFit/>
          </a:bodyPr>
          <a:lstStyle/>
          <a:p>
            <a:pPr>
              <a:defRPr/>
            </a:pPr>
            <a:r>
              <a:rPr lang="el-GR" sz="2000" dirty="0">
                <a:latin typeface="+mn-lt"/>
              </a:rPr>
              <a:t>Τ.Ε.74</a:t>
            </a:r>
            <a:r>
              <a:rPr lang="el-GR" sz="2000" baseline="30000" dirty="0">
                <a:latin typeface="+mn-lt"/>
              </a:rPr>
              <a:t>ου</a:t>
            </a:r>
            <a:r>
              <a:rPr lang="el-GR" sz="2000" dirty="0">
                <a:latin typeface="+mn-lt"/>
              </a:rPr>
              <a:t> Νηπιαγωγείου Ηρακλείου </a:t>
            </a:r>
          </a:p>
        </p:txBody>
      </p:sp>
      <p:sp>
        <p:nvSpPr>
          <p:cNvPr id="6" name="8 - TextBox"/>
          <p:cNvSpPr txBox="1">
            <a:spLocks noChangeArrowheads="1"/>
          </p:cNvSpPr>
          <p:nvPr/>
        </p:nvSpPr>
        <p:spPr bwMode="auto">
          <a:xfrm>
            <a:off x="467544" y="5877272"/>
            <a:ext cx="3168352" cy="400050"/>
          </a:xfrm>
          <a:prstGeom prst="rect">
            <a:avLst/>
          </a:prstGeom>
          <a:noFill/>
          <a:ln w="9525">
            <a:noFill/>
            <a:miter lim="800000"/>
            <a:headEnd/>
            <a:tailEnd/>
          </a:ln>
        </p:spPr>
        <p:txBody>
          <a:bodyPr wrap="square">
            <a:spAutoFit/>
          </a:bodyPr>
          <a:lstStyle/>
          <a:p>
            <a:pPr>
              <a:defRPr/>
            </a:pPr>
            <a:r>
              <a:rPr lang="el-GR" sz="2000" dirty="0">
                <a:latin typeface="+mn-lt"/>
              </a:rPr>
              <a:t>57</a:t>
            </a:r>
            <a:r>
              <a:rPr lang="el-GR" sz="2000" baseline="30000" dirty="0">
                <a:latin typeface="+mn-lt"/>
              </a:rPr>
              <a:t>ο</a:t>
            </a:r>
            <a:r>
              <a:rPr lang="el-GR" sz="2000" dirty="0">
                <a:latin typeface="+mn-lt"/>
              </a:rPr>
              <a:t> Νηπιαγωγείο Ηρακλείου</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a:xfrm>
            <a:off x="0" y="0"/>
            <a:ext cx="4248150" cy="1512888"/>
          </a:xfrm>
        </p:spPr>
        <p:txBody>
          <a:bodyPr/>
          <a:lstStyle/>
          <a:p>
            <a:pPr eaLnBrk="1" hangingPunct="1"/>
            <a:r>
              <a:rPr lang="el-GR" sz="2400" smtClean="0"/>
              <a:t>Ημερολόγιο  με ανάπτυξη των 30 (ή 31) ημερών: </a:t>
            </a:r>
            <a:r>
              <a:rPr lang="el-GR" sz="2000" smtClean="0"/>
              <a:t>μπορούν να συνδυάζονται κινητές καρτέλες και καταγραφές με πολλούς τρόπους</a:t>
            </a:r>
          </a:p>
        </p:txBody>
      </p:sp>
      <p:sp>
        <p:nvSpPr>
          <p:cNvPr id="15366" name="8 - TextBox"/>
          <p:cNvSpPr txBox="1">
            <a:spLocks noChangeArrowheads="1"/>
          </p:cNvSpPr>
          <p:nvPr/>
        </p:nvSpPr>
        <p:spPr bwMode="auto">
          <a:xfrm>
            <a:off x="827088" y="3284538"/>
            <a:ext cx="3240087" cy="400050"/>
          </a:xfrm>
          <a:prstGeom prst="rect">
            <a:avLst/>
          </a:prstGeom>
          <a:noFill/>
          <a:ln w="9525">
            <a:noFill/>
            <a:miter lim="800000"/>
            <a:headEnd/>
            <a:tailEnd/>
          </a:ln>
        </p:spPr>
        <p:txBody>
          <a:bodyPr>
            <a:spAutoFit/>
          </a:bodyPr>
          <a:lstStyle/>
          <a:p>
            <a:pPr>
              <a:defRPr/>
            </a:pPr>
            <a:r>
              <a:rPr lang="el-GR" sz="2000" dirty="0">
                <a:latin typeface="+mn-lt"/>
              </a:rPr>
              <a:t>54</a:t>
            </a:r>
            <a:r>
              <a:rPr lang="el-GR" sz="2000" baseline="30000" dirty="0">
                <a:latin typeface="+mn-lt"/>
              </a:rPr>
              <a:t>ο</a:t>
            </a:r>
            <a:r>
              <a:rPr lang="el-GR" sz="2000" dirty="0">
                <a:latin typeface="+mn-lt"/>
              </a:rPr>
              <a:t> Νηπιαγωγείο Ηρακλείου</a:t>
            </a:r>
          </a:p>
        </p:txBody>
      </p:sp>
      <p:pic>
        <p:nvPicPr>
          <p:cNvPr id="9220" name="7 - Θέση περιεχομένου" descr="P1230079 - Copy.JPG"/>
          <p:cNvPicPr>
            <a:picLocks noGrp="1" noChangeAspect="1"/>
          </p:cNvPicPr>
          <p:nvPr>
            <p:ph idx="1"/>
          </p:nvPr>
        </p:nvPicPr>
        <p:blipFill>
          <a:blip r:embed="rId2" cstate="print"/>
          <a:srcRect l="3342" r="10023" b="63609"/>
          <a:stretch>
            <a:fillRect/>
          </a:stretch>
        </p:blipFill>
        <p:spPr>
          <a:xfrm>
            <a:off x="323850" y="1412875"/>
            <a:ext cx="3717925" cy="1885950"/>
          </a:xfrm>
        </p:spPr>
      </p:pic>
      <p:sp>
        <p:nvSpPr>
          <p:cNvPr id="5" name="1 - Τίτλος"/>
          <p:cNvSpPr txBox="1">
            <a:spLocks/>
          </p:cNvSpPr>
          <p:nvPr/>
        </p:nvSpPr>
        <p:spPr bwMode="auto">
          <a:xfrm>
            <a:off x="4643438" y="188913"/>
            <a:ext cx="4249737" cy="719137"/>
          </a:xfrm>
          <a:prstGeom prst="rect">
            <a:avLst/>
          </a:prstGeom>
          <a:noFill/>
          <a:ln w="9525">
            <a:noFill/>
            <a:miter lim="800000"/>
            <a:headEnd/>
            <a:tailEnd/>
          </a:ln>
        </p:spPr>
        <p:txBody>
          <a:bodyPr anchor="ctr"/>
          <a:lstStyle/>
          <a:p>
            <a:pPr algn="ctr">
              <a:defRPr/>
            </a:pPr>
            <a:r>
              <a:rPr lang="el-GR" sz="2400" dirty="0">
                <a:latin typeface="+mn-lt"/>
              </a:rPr>
              <a:t>Καταμέτρηση παρόντων, καταγραφή απόντων</a:t>
            </a:r>
            <a:endParaRPr lang="el-GR" sz="2400" dirty="0">
              <a:latin typeface="+mn-lt"/>
              <a:ea typeface="+mj-ea"/>
              <a:cs typeface="+mj-cs"/>
            </a:endParaRPr>
          </a:p>
        </p:txBody>
      </p:sp>
      <p:pic>
        <p:nvPicPr>
          <p:cNvPr id="9222" name="3 - Εικόνα" descr="P5220009 - Copy.JPG"/>
          <p:cNvPicPr>
            <a:picLocks noChangeAspect="1"/>
          </p:cNvPicPr>
          <p:nvPr/>
        </p:nvPicPr>
        <p:blipFill>
          <a:blip r:embed="rId3" cstate="print"/>
          <a:srcRect l="4886" r="9772"/>
          <a:stretch>
            <a:fillRect/>
          </a:stretch>
        </p:blipFill>
        <p:spPr bwMode="auto">
          <a:xfrm>
            <a:off x="5148263" y="908050"/>
            <a:ext cx="3328987" cy="3446463"/>
          </a:xfrm>
          <a:prstGeom prst="rect">
            <a:avLst/>
          </a:prstGeom>
          <a:noFill/>
          <a:ln w="9525">
            <a:noFill/>
            <a:miter lim="800000"/>
            <a:headEnd/>
            <a:tailEnd/>
          </a:ln>
        </p:spPr>
      </p:pic>
      <p:sp>
        <p:nvSpPr>
          <p:cNvPr id="7" name="4 - TextBox"/>
          <p:cNvSpPr txBox="1">
            <a:spLocks noChangeArrowheads="1"/>
          </p:cNvSpPr>
          <p:nvPr/>
        </p:nvSpPr>
        <p:spPr bwMode="auto">
          <a:xfrm>
            <a:off x="4859338" y="4365625"/>
            <a:ext cx="4284662" cy="1631216"/>
          </a:xfrm>
          <a:prstGeom prst="rect">
            <a:avLst/>
          </a:prstGeom>
          <a:noFill/>
          <a:ln w="9525">
            <a:noFill/>
            <a:miter lim="800000"/>
            <a:headEnd/>
            <a:tailEnd/>
          </a:ln>
        </p:spPr>
        <p:txBody>
          <a:bodyPr>
            <a:spAutoFit/>
          </a:bodyPr>
          <a:lstStyle/>
          <a:p>
            <a:pPr>
              <a:defRPr/>
            </a:pPr>
            <a:r>
              <a:rPr lang="el-GR" sz="2000" dirty="0">
                <a:latin typeface="+mn-lt"/>
              </a:rPr>
              <a:t>Τα μέλη της ομάδας εργασίας της ημέρας συμπληρώνουν </a:t>
            </a:r>
            <a:r>
              <a:rPr lang="el-GR" sz="2000" dirty="0" err="1">
                <a:latin typeface="+mn-lt"/>
              </a:rPr>
              <a:t>συνεργατκά</a:t>
            </a:r>
            <a:r>
              <a:rPr lang="el-GR" sz="2000" dirty="0">
                <a:latin typeface="+mn-lt"/>
              </a:rPr>
              <a:t> τις απουσίες, καταγράφουν με πρόσθεση και  παρουσιάζουν στην </a:t>
            </a:r>
            <a:r>
              <a:rPr lang="el-GR" sz="2000" dirty="0" smtClean="0">
                <a:latin typeface="+mn-lt"/>
              </a:rPr>
              <a:t>ολομέλεια:</a:t>
            </a:r>
            <a:endParaRPr lang="el-GR" sz="2000" dirty="0">
              <a:latin typeface="+mn-lt"/>
            </a:endParaRPr>
          </a:p>
          <a:p>
            <a:pPr>
              <a:defRPr/>
            </a:pPr>
            <a:r>
              <a:rPr lang="el-GR" sz="2000" dirty="0" smtClean="0">
                <a:latin typeface="+mn-lt"/>
              </a:rPr>
              <a:t>       74</a:t>
            </a:r>
            <a:r>
              <a:rPr lang="el-GR" sz="2000" baseline="30000" dirty="0" smtClean="0">
                <a:latin typeface="+mn-lt"/>
              </a:rPr>
              <a:t>ο</a:t>
            </a:r>
            <a:r>
              <a:rPr lang="el-GR" sz="2000" dirty="0" smtClean="0">
                <a:latin typeface="+mn-lt"/>
              </a:rPr>
              <a:t> </a:t>
            </a:r>
            <a:r>
              <a:rPr lang="el-GR" sz="2000" dirty="0">
                <a:latin typeface="+mn-lt"/>
              </a:rPr>
              <a:t>Νηπιαγωγείο Ηρακλείου</a:t>
            </a:r>
          </a:p>
        </p:txBody>
      </p:sp>
      <p:pic>
        <p:nvPicPr>
          <p:cNvPr id="9224" name="8 - Θέση περιεχομένου" descr="P3060033 - Copy.JPG"/>
          <p:cNvPicPr>
            <a:picLocks noChangeAspect="1"/>
          </p:cNvPicPr>
          <p:nvPr/>
        </p:nvPicPr>
        <p:blipFill>
          <a:blip r:embed="rId4" cstate="print"/>
          <a:srcRect/>
          <a:stretch>
            <a:fillRect/>
          </a:stretch>
        </p:blipFill>
        <p:spPr bwMode="auto">
          <a:xfrm>
            <a:off x="2339975" y="3833813"/>
            <a:ext cx="2339975" cy="3024187"/>
          </a:xfrm>
          <a:prstGeom prst="rect">
            <a:avLst/>
          </a:prstGeom>
          <a:noFill/>
          <a:ln w="9525">
            <a:noFill/>
            <a:miter lim="800000"/>
            <a:headEnd/>
            <a:tailEnd/>
          </a:ln>
        </p:spPr>
      </p:pic>
      <p:sp>
        <p:nvSpPr>
          <p:cNvPr id="9" name="4 - TextBox"/>
          <p:cNvSpPr txBox="1">
            <a:spLocks noChangeArrowheads="1"/>
          </p:cNvSpPr>
          <p:nvPr/>
        </p:nvSpPr>
        <p:spPr bwMode="auto">
          <a:xfrm>
            <a:off x="0" y="5229225"/>
            <a:ext cx="2411413" cy="1323975"/>
          </a:xfrm>
          <a:prstGeom prst="rect">
            <a:avLst/>
          </a:prstGeom>
          <a:noFill/>
          <a:ln w="9525">
            <a:noFill/>
            <a:miter lim="800000"/>
            <a:headEnd/>
            <a:tailEnd/>
          </a:ln>
        </p:spPr>
        <p:txBody>
          <a:bodyPr>
            <a:spAutoFit/>
          </a:bodyPr>
          <a:lstStyle/>
          <a:p>
            <a:pPr>
              <a:defRPr/>
            </a:pPr>
            <a:r>
              <a:rPr lang="el-GR" sz="2000" dirty="0">
                <a:latin typeface="+mn-lt"/>
              </a:rPr>
              <a:t>Ευκαιρία για τακτικά </a:t>
            </a:r>
            <a:r>
              <a:rPr lang="el-GR" sz="2000" dirty="0" smtClean="0">
                <a:latin typeface="+mn-lt"/>
              </a:rPr>
              <a:t>αριθμητικά: </a:t>
            </a:r>
            <a:endParaRPr lang="el-GR" sz="2000" dirty="0">
              <a:latin typeface="+mn-lt"/>
            </a:endParaRPr>
          </a:p>
          <a:p>
            <a:pPr>
              <a:defRPr/>
            </a:pPr>
            <a:r>
              <a:rPr lang="el-GR" sz="2000" dirty="0">
                <a:latin typeface="+mn-lt"/>
              </a:rPr>
              <a:t>63</a:t>
            </a:r>
            <a:r>
              <a:rPr lang="el-GR" sz="2000" baseline="30000" dirty="0">
                <a:latin typeface="+mn-lt"/>
              </a:rPr>
              <a:t>ο</a:t>
            </a:r>
            <a:r>
              <a:rPr lang="el-GR" sz="2000" dirty="0">
                <a:latin typeface="+mn-lt"/>
              </a:rPr>
              <a:t> Νηπιαγωγείο Ηρακλείου</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a:xfrm>
            <a:off x="395288" y="188913"/>
            <a:ext cx="8229600" cy="1152525"/>
          </a:xfrm>
        </p:spPr>
        <p:txBody>
          <a:bodyPr/>
          <a:lstStyle/>
          <a:p>
            <a:pPr eaLnBrk="1" hangingPunct="1"/>
            <a:r>
              <a:rPr lang="el-GR" sz="2400" smtClean="0"/>
              <a:t>Χρησιμοποιείστε συχνά καρτέλα </a:t>
            </a:r>
            <a:r>
              <a:rPr lang="el-GR" sz="2400" b="1" smtClean="0"/>
              <a:t>αριθμογραμμής,</a:t>
            </a:r>
            <a:r>
              <a:rPr lang="el-GR" sz="2400" smtClean="0"/>
              <a:t> είτε ως πρωινή ρουτίνα είτε όποτε είναι σημαντικό</a:t>
            </a:r>
          </a:p>
        </p:txBody>
      </p:sp>
      <p:sp>
        <p:nvSpPr>
          <p:cNvPr id="9219" name="5 - TextBox"/>
          <p:cNvSpPr txBox="1">
            <a:spLocks noChangeArrowheads="1"/>
          </p:cNvSpPr>
          <p:nvPr/>
        </p:nvSpPr>
        <p:spPr bwMode="auto">
          <a:xfrm>
            <a:off x="5076825" y="5805488"/>
            <a:ext cx="3455988" cy="400050"/>
          </a:xfrm>
          <a:prstGeom prst="rect">
            <a:avLst/>
          </a:prstGeom>
          <a:noFill/>
          <a:ln w="9525">
            <a:noFill/>
            <a:miter lim="800000"/>
            <a:headEnd/>
            <a:tailEnd/>
          </a:ln>
        </p:spPr>
        <p:txBody>
          <a:bodyPr>
            <a:spAutoFit/>
          </a:bodyPr>
          <a:lstStyle/>
          <a:p>
            <a:r>
              <a:rPr lang="el-GR" sz="2000"/>
              <a:t>70</a:t>
            </a:r>
            <a:r>
              <a:rPr lang="el-GR" sz="2000" baseline="30000"/>
              <a:t>ο</a:t>
            </a:r>
            <a:r>
              <a:rPr lang="el-GR" sz="2000"/>
              <a:t> Νηπιαγωγείο Ηρακλείου</a:t>
            </a:r>
          </a:p>
        </p:txBody>
      </p:sp>
      <p:sp>
        <p:nvSpPr>
          <p:cNvPr id="9220" name="3 - TextBox"/>
          <p:cNvSpPr txBox="1">
            <a:spLocks noChangeArrowheads="1"/>
          </p:cNvSpPr>
          <p:nvPr/>
        </p:nvSpPr>
        <p:spPr bwMode="auto">
          <a:xfrm rot="-921385">
            <a:off x="1042988" y="4068763"/>
            <a:ext cx="3579812" cy="1016000"/>
          </a:xfrm>
          <a:prstGeom prst="rect">
            <a:avLst/>
          </a:prstGeom>
          <a:noFill/>
          <a:ln w="9525">
            <a:noFill/>
            <a:miter lim="800000"/>
            <a:headEnd/>
            <a:tailEnd/>
          </a:ln>
        </p:spPr>
        <p:txBody>
          <a:bodyPr>
            <a:spAutoFit/>
          </a:bodyPr>
          <a:lstStyle/>
          <a:p>
            <a:r>
              <a:rPr lang="el-GR" sz="2000"/>
              <a:t>49</a:t>
            </a:r>
            <a:r>
              <a:rPr lang="el-GR" sz="2000" baseline="30000"/>
              <a:t>ο</a:t>
            </a:r>
            <a:r>
              <a:rPr lang="el-GR" sz="2000"/>
              <a:t> Νηπιαγωγείο Ηρακλείου:</a:t>
            </a:r>
            <a:r>
              <a:rPr lang="en-US" sz="2000"/>
              <a:t> </a:t>
            </a:r>
          </a:p>
          <a:p>
            <a:r>
              <a:rPr lang="el-GR" sz="2000"/>
              <a:t>αριθμογραμμή από 0 έως 18, όσα και τα παιδιά της τάξης</a:t>
            </a:r>
          </a:p>
        </p:txBody>
      </p:sp>
      <p:pic>
        <p:nvPicPr>
          <p:cNvPr id="9221" name="6 - Εικόνα" descr="PB170395 - Copy.JPG"/>
          <p:cNvPicPr>
            <a:picLocks noChangeAspect="1"/>
          </p:cNvPicPr>
          <p:nvPr/>
        </p:nvPicPr>
        <p:blipFill>
          <a:blip r:embed="rId2" cstate="print"/>
          <a:srcRect/>
          <a:stretch>
            <a:fillRect/>
          </a:stretch>
        </p:blipFill>
        <p:spPr bwMode="auto">
          <a:xfrm>
            <a:off x="5292725" y="2276475"/>
            <a:ext cx="3108325" cy="3533775"/>
          </a:xfrm>
          <a:prstGeom prst="rect">
            <a:avLst/>
          </a:prstGeom>
          <a:noFill/>
          <a:ln w="9525">
            <a:noFill/>
            <a:miter lim="800000"/>
            <a:headEnd/>
            <a:tailEnd/>
          </a:ln>
        </p:spPr>
      </p:pic>
      <p:pic>
        <p:nvPicPr>
          <p:cNvPr id="9222" name="8 - Θέση περιεχομένου" descr="P2060029 - Copy.JPG"/>
          <p:cNvPicPr>
            <a:picLocks noGrp="1" noChangeAspect="1"/>
          </p:cNvPicPr>
          <p:nvPr>
            <p:ph idx="1"/>
          </p:nvPr>
        </p:nvPicPr>
        <p:blipFill>
          <a:blip r:embed="rId3" cstate="print"/>
          <a:srcRect/>
          <a:stretch>
            <a:fillRect/>
          </a:stretch>
        </p:blipFill>
        <p:spPr>
          <a:xfrm rot="20573944">
            <a:off x="92075" y="2119313"/>
            <a:ext cx="6084888" cy="1685925"/>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251520" y="-387424"/>
            <a:ext cx="8642350" cy="2375991"/>
          </a:xfrm>
        </p:spPr>
        <p:txBody>
          <a:bodyPr/>
          <a:lstStyle/>
          <a:p>
            <a:pPr>
              <a:defRPr/>
            </a:pPr>
            <a:r>
              <a:rPr lang="en-US" sz="2400" dirty="0" smtClean="0"/>
              <a:t/>
            </a:r>
            <a:br>
              <a:rPr lang="en-US" sz="2400" dirty="0" smtClean="0"/>
            </a:br>
            <a:r>
              <a:rPr lang="en-US" sz="2400" dirty="0" smtClean="0"/>
              <a:t/>
            </a:r>
            <a:br>
              <a:rPr lang="en-US" sz="2400" dirty="0" smtClean="0"/>
            </a:br>
            <a:r>
              <a:rPr lang="el-GR" sz="2400" dirty="0" smtClean="0"/>
              <a:t> </a:t>
            </a:r>
            <a:r>
              <a:rPr lang="en-US" sz="2400" dirty="0" smtClean="0">
                <a:latin typeface="+mn-lt"/>
              </a:rPr>
              <a:t>-</a:t>
            </a:r>
            <a:r>
              <a:rPr lang="el-GR" sz="2400" dirty="0" smtClean="0">
                <a:latin typeface="+mn-lt"/>
              </a:rPr>
              <a:t>Φτιάξτε με τα παιδιά βιβλίο/α για τα σχήματα με </a:t>
            </a:r>
            <a:r>
              <a:rPr lang="el-GR" sz="2400" dirty="0" smtClean="0"/>
              <a:t>τεχνικές τρισδιάστατων </a:t>
            </a:r>
            <a:r>
              <a:rPr lang="en-US" sz="2400" dirty="0" smtClean="0"/>
              <a:t>pop-up </a:t>
            </a:r>
            <a:r>
              <a:rPr lang="el-GR" sz="2400" dirty="0" smtClean="0"/>
              <a:t>βιβλίων (τεχνικές </a:t>
            </a:r>
            <a:r>
              <a:rPr lang="el-GR" sz="2400" dirty="0" err="1" smtClean="0">
                <a:latin typeface="+mn-lt"/>
              </a:rPr>
              <a:t>διπλωτικής</a:t>
            </a:r>
            <a:r>
              <a:rPr lang="en-US" sz="2400" dirty="0" smtClean="0">
                <a:latin typeface="+mn-lt"/>
              </a:rPr>
              <a:t> </a:t>
            </a:r>
            <a:r>
              <a:rPr lang="el-GR" sz="2400" dirty="0" smtClean="0">
                <a:latin typeface="+mn-lt"/>
              </a:rPr>
              <a:t>, παράθυρου, σύρτη, μίνι-θεάτρου κ.α.)</a:t>
            </a:r>
            <a:br>
              <a:rPr lang="el-GR" sz="2400" dirty="0" smtClean="0">
                <a:latin typeface="+mn-lt"/>
              </a:rPr>
            </a:br>
            <a:r>
              <a:rPr lang="el-GR" sz="2400" dirty="0" smtClean="0">
                <a:latin typeface="+mn-lt"/>
              </a:rPr>
              <a:t>-</a:t>
            </a:r>
            <a:r>
              <a:rPr lang="el-GR" sz="2400" dirty="0" smtClean="0"/>
              <a:t> Ενθαρρύνετε τα παιδιά να συγγράψουν μικρές </a:t>
            </a:r>
            <a:r>
              <a:rPr lang="el-GR" sz="2400" dirty="0" err="1" smtClean="0"/>
              <a:t>εικονογραφημέ</a:t>
            </a:r>
            <a:r>
              <a:rPr lang="el-GR" sz="2400" dirty="0" smtClean="0"/>
              <a:t>-</a:t>
            </a:r>
            <a:r>
              <a:rPr lang="el-GR" sz="2400" dirty="0" err="1" smtClean="0"/>
              <a:t>νες</a:t>
            </a:r>
            <a:r>
              <a:rPr lang="el-GR" sz="2400" dirty="0" smtClean="0"/>
              <a:t> ιστορίες για αριθμούς</a:t>
            </a:r>
            <a:endParaRPr lang="el-GR" sz="2400" dirty="0" smtClean="0">
              <a:latin typeface="+mn-lt"/>
            </a:endParaRPr>
          </a:p>
        </p:txBody>
      </p:sp>
      <p:pic>
        <p:nvPicPr>
          <p:cNvPr id="7171" name="6 - Εικόνα" descr="18o Hr.  - Copy.JPG"/>
          <p:cNvPicPr>
            <a:picLocks noChangeAspect="1"/>
          </p:cNvPicPr>
          <p:nvPr/>
        </p:nvPicPr>
        <p:blipFill>
          <a:blip r:embed="rId3" cstate="print"/>
          <a:srcRect/>
          <a:stretch>
            <a:fillRect/>
          </a:stretch>
        </p:blipFill>
        <p:spPr bwMode="auto">
          <a:xfrm>
            <a:off x="4355976" y="2561048"/>
            <a:ext cx="4320282" cy="2918742"/>
          </a:xfrm>
          <a:prstGeom prst="rect">
            <a:avLst/>
          </a:prstGeom>
          <a:noFill/>
          <a:ln w="9525">
            <a:noFill/>
            <a:miter lim="800000"/>
            <a:headEnd/>
            <a:tailEnd/>
          </a:ln>
        </p:spPr>
      </p:pic>
      <p:sp>
        <p:nvSpPr>
          <p:cNvPr id="8199" name="7 - TextBox"/>
          <p:cNvSpPr txBox="1">
            <a:spLocks noChangeArrowheads="1"/>
          </p:cNvSpPr>
          <p:nvPr/>
        </p:nvSpPr>
        <p:spPr bwMode="auto">
          <a:xfrm>
            <a:off x="5148064" y="5733256"/>
            <a:ext cx="3455988" cy="400050"/>
          </a:xfrm>
          <a:prstGeom prst="rect">
            <a:avLst/>
          </a:prstGeom>
          <a:noFill/>
          <a:ln w="9525">
            <a:noFill/>
            <a:miter lim="800000"/>
            <a:headEnd/>
            <a:tailEnd/>
          </a:ln>
        </p:spPr>
        <p:txBody>
          <a:bodyPr>
            <a:spAutoFit/>
          </a:bodyPr>
          <a:lstStyle/>
          <a:p>
            <a:pPr>
              <a:defRPr/>
            </a:pPr>
            <a:r>
              <a:rPr lang="el-GR" sz="2000" dirty="0">
                <a:latin typeface="+mn-lt"/>
              </a:rPr>
              <a:t>18</a:t>
            </a:r>
            <a:r>
              <a:rPr lang="el-GR" sz="2000" baseline="30000" dirty="0">
                <a:latin typeface="+mn-lt"/>
              </a:rPr>
              <a:t>ο</a:t>
            </a:r>
            <a:r>
              <a:rPr lang="el-GR" sz="2000" dirty="0">
                <a:latin typeface="+mn-lt"/>
              </a:rPr>
              <a:t> Νηπιαγωγείο Ηρακλείου</a:t>
            </a:r>
          </a:p>
        </p:txBody>
      </p:sp>
      <p:pic>
        <p:nvPicPr>
          <p:cNvPr id="5" name="8 - Θέση περιεχομένου" descr="20140204_092549 - Copy.jpg"/>
          <p:cNvPicPr>
            <a:picLocks noGrp="1" noChangeAspect="1"/>
          </p:cNvPicPr>
          <p:nvPr>
            <p:ph idx="1"/>
          </p:nvPr>
        </p:nvPicPr>
        <p:blipFill>
          <a:blip r:embed="rId4" cstate="print"/>
          <a:srcRect/>
          <a:stretch>
            <a:fillRect/>
          </a:stretch>
        </p:blipFill>
        <p:spPr>
          <a:xfrm>
            <a:off x="467544" y="2780928"/>
            <a:ext cx="3671164" cy="2398289"/>
          </a:xfrm>
        </p:spPr>
      </p:pic>
      <p:sp>
        <p:nvSpPr>
          <p:cNvPr id="6" name="5 - TextBox"/>
          <p:cNvSpPr txBox="1"/>
          <p:nvPr/>
        </p:nvSpPr>
        <p:spPr>
          <a:xfrm>
            <a:off x="1115616" y="5301208"/>
            <a:ext cx="2160240" cy="400110"/>
          </a:xfrm>
          <a:prstGeom prst="rect">
            <a:avLst/>
          </a:prstGeom>
          <a:noFill/>
        </p:spPr>
        <p:txBody>
          <a:bodyPr wrap="square" rtlCol="0">
            <a:spAutoFit/>
          </a:bodyPr>
          <a:lstStyle/>
          <a:p>
            <a:r>
              <a:rPr lang="el-GR" sz="2000" dirty="0" smtClean="0">
                <a:latin typeface="+mn-lt"/>
              </a:rPr>
              <a:t>Νηπιαγωγείο Σίβα</a:t>
            </a:r>
            <a:endParaRPr lang="el-GR" sz="2000"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TotalTime>
  <Words>615</Words>
  <Application>Microsoft Office PowerPoint</Application>
  <PresentationFormat>Προβολή στην οθόνη (4:3)</PresentationFormat>
  <Paragraphs>64</Paragraphs>
  <Slides>17</Slides>
  <Notes>1</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17</vt:i4>
      </vt:variant>
    </vt:vector>
  </HeadingPairs>
  <TitlesOfParts>
    <vt:vector size="19" baseType="lpstr">
      <vt:lpstr>Θέμα του Office</vt:lpstr>
      <vt:lpstr>Έγγραφο</vt:lpstr>
      <vt:lpstr>Ανάπτυξη μαθησιακού περιβάλλοντος Μαθηματικών στο Νηπιαγωγείο</vt:lpstr>
      <vt:lpstr>Σχήματα στις Τέχνες μέσα από πίνακες ζωγράφων, τάνγκραμ, γεωμετρικά επίπεδα &amp; στερεά σχήματα, δημιουργικές καταγραφές αριθμητικών συμβόλων/ποσοτήτων των παιδιών μπορούν να επεξεργαστούν σε πλαίσιο κατασκευαστικών μαθηματικών διεργασιών  </vt:lpstr>
      <vt:lpstr>Είναι σημαντικό να σχεδιάζονται διαθεματικές μαθηματικές δραστηριότητες με νόημα, σύμφωνα με τις θεματικές ενότητες, τα ατομικά ενδιαφέροντα, τα σχέδια εργασίας, την επικαιρότητα, ενώ οι καταγραφές αυτών μπορεί να αναρτώνται στη γωνιά των Μαθηματικών</vt:lpstr>
      <vt:lpstr>Στη γωνιά Μαθηματικών μπορούν να βρίσκονται επιτραπέζια παιχνίδια (εμπορίου αλλά και αυτοσχέδια), τα οποία ανανεώνονται, σύμφωνα  με τις θεματικές ενότητες</vt:lpstr>
      <vt:lpstr>Επιδιώκεται τα σχήματα να μην εμφανίζονται στερεότυπα, αλλά σε πολλές διαφορετικές παρουσιάσεις (π.χ, διάφορα είδη τριγώνων, ποικίλα μεγέθη, σε διαφορετικό προσανατολισμό), από διαφορετικά υλικά (ξύλο, χαρτί, αφρώδες, συρματάκι κλπ)</vt:lpstr>
      <vt:lpstr>Η σημειωτική λειτουργία υποστηρίζει τη μαθηματική ανάπτυξη, τα σύμβολα αυξάνονται και διαφοροποιούνται σταδιακά σε διάφορες γωνιές, π.χ.  με σύμβολα μπορεί να σημειώνονται: - πόσα παιδιά μπορούν να παίζουν σε κάθε γωνιά,  -οι χώροι όπου δεν επιτρέπεται η πρόσβαση για διάφορους λόγους   -οι καιρικές συνθήκες, ώστε να επεξεργαστούν κατόπιν σε γράφημα  -με σύμβολα μπορούν ακόμα να εικονογραφηθούν και μικρές ιστορίες κλπ.</vt:lpstr>
      <vt:lpstr>Ημερολόγιο  με ανάπτυξη των 30 (ή 31) ημερών: μπορούν να συνδυάζονται κινητές καρτέλες και καταγραφές με πολλούς τρόπους</vt:lpstr>
      <vt:lpstr>Χρησιμοποιείστε συχνά καρτέλα αριθμογραμμής, είτε ως πρωινή ρουτίνα είτε όποτε είναι σημαντικό</vt:lpstr>
      <vt:lpstr>   -Φτιάξτε με τα παιδιά βιβλίο/α για τα σχήματα με τεχνικές τρισδιάστατων pop-up βιβλίων (τεχνικές διπλωτικής , παράθυρου, σύρτη, μίνι-θεάτρου κ.α.) - Ενθαρρύνετε τα παιδιά να συγγράψουν μικρές εικονογραφημέ-νες ιστορίες για αριθμούς</vt:lpstr>
      <vt:lpstr>Φτιάξτε το παιχνίδι «Βρες το άθροισμα»: θα χρειαστείτε απλά υλικά, όπως ποτήρια πλαστικά και κυλίνδρους χαρτονένιους, ενώ μπορεί να παίζεται ατομικά ή σε ζευγάρια ή και σε μικρές αντίπαλες ομάδες </vt:lpstr>
      <vt:lpstr>Φτιάξτε μικρά και μεγάλα παζλ εικόνων με αριθμούς-δείκτες  (1-10) στο κάτω ή πάνω μέρος τους</vt:lpstr>
      <vt:lpstr>Στο μαγαζάκι  τιμοκατάλογοι, χρήματα, καρτέλες, αποδείξεις κλπ, υποστηρίζουν αριθμητικές πράξεις με νόημα</vt:lpstr>
      <vt:lpstr>Καταγραφές του καιρού ως πρωινή ρουτίνα στη γωνιά των Φυσικών Επιστημών &amp; τελική μαθηματική επεξεργασία</vt:lpstr>
      <vt:lpstr>Η ταξινόμηση του οικοδομικού υλικού ανά είδος είναι μαθηματική δραστηριότητα, ενώ ακόμα και τα μικροέπιπλα και μαξιλαράκια μπορούν να αναδεικνύουν τα διάφορα σχήματα </vt:lpstr>
      <vt:lpstr> -Ορισμένες κατασκευές αξίζει να διατηρούνται για περισσότερο χρόνο ή να φωτογραφίζονται για συζήτηση </vt:lpstr>
      <vt:lpstr> Το οικοδομικό υλικό όλων των μορφών ενδείκνυται για τη διαπραγμάτευση εννοιών χώρου, πρέπει να διευκολύνεται η ενασχόληση με αυτό εντός και εκτός της τάξης   </vt:lpstr>
      <vt:lpstr>  Τα Μαθηματικά είναι κουλτούρα καθημερινής ζωής,  γι αυτό επιδιώκεται να αναδεικνύονται και να διαπραγματεύονται οι μαθηματικές έννοιες σε όλα τα περιβάλλοντα, μέσα και έξω από τη σχολική τάξη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Μαθηματικές ιδέες στις γωνιές του Νηπιαγωγείου</dc:title>
  <dc:creator>niki</dc:creator>
  <cp:lastModifiedBy>niki</cp:lastModifiedBy>
  <cp:revision>143</cp:revision>
  <dcterms:created xsi:type="dcterms:W3CDTF">2010-08-27T16:23:38Z</dcterms:created>
  <dcterms:modified xsi:type="dcterms:W3CDTF">2014-05-15T16:12:56Z</dcterms:modified>
</cp:coreProperties>
</file>